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Default Extension="pptx" ContentType="application/vnd.openxmlformats-officedocument.presentationml.presentation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378" r:id="rId3"/>
    <p:sldId id="315" r:id="rId4"/>
    <p:sldId id="318" r:id="rId5"/>
    <p:sldId id="275" r:id="rId6"/>
    <p:sldId id="277" r:id="rId7"/>
    <p:sldId id="429" r:id="rId8"/>
    <p:sldId id="257" r:id="rId9"/>
    <p:sldId id="287" r:id="rId10"/>
    <p:sldId id="274" r:id="rId11"/>
    <p:sldId id="286" r:id="rId12"/>
    <p:sldId id="279" r:id="rId13"/>
    <p:sldId id="280" r:id="rId14"/>
    <p:sldId id="430" r:id="rId15"/>
    <p:sldId id="258" r:id="rId16"/>
    <p:sldId id="285" r:id="rId17"/>
    <p:sldId id="426" r:id="rId18"/>
    <p:sldId id="427" r:id="rId19"/>
    <p:sldId id="295" r:id="rId20"/>
    <p:sldId id="346" r:id="rId21"/>
    <p:sldId id="390" r:id="rId22"/>
    <p:sldId id="391" r:id="rId23"/>
    <p:sldId id="410" r:id="rId24"/>
    <p:sldId id="401" r:id="rId25"/>
    <p:sldId id="264" r:id="rId26"/>
    <p:sldId id="402" r:id="rId27"/>
    <p:sldId id="403" r:id="rId28"/>
    <p:sldId id="404" r:id="rId29"/>
    <p:sldId id="423" r:id="rId30"/>
    <p:sldId id="444" r:id="rId31"/>
    <p:sldId id="445" r:id="rId32"/>
    <p:sldId id="446" r:id="rId33"/>
    <p:sldId id="320" r:id="rId34"/>
    <p:sldId id="350" r:id="rId35"/>
    <p:sldId id="406" r:id="rId36"/>
    <p:sldId id="409" r:id="rId37"/>
    <p:sldId id="448" r:id="rId38"/>
    <p:sldId id="447" r:id="rId39"/>
    <p:sldId id="453" r:id="rId40"/>
    <p:sldId id="321" r:id="rId41"/>
    <p:sldId id="428" r:id="rId42"/>
    <p:sldId id="415" r:id="rId43"/>
    <p:sldId id="330" r:id="rId44"/>
    <p:sldId id="322" r:id="rId45"/>
    <p:sldId id="412" r:id="rId46"/>
    <p:sldId id="413" r:id="rId47"/>
    <p:sldId id="331" r:id="rId48"/>
    <p:sldId id="325" r:id="rId49"/>
    <p:sldId id="332" r:id="rId50"/>
    <p:sldId id="323" r:id="rId51"/>
    <p:sldId id="414" r:id="rId52"/>
    <p:sldId id="456" r:id="rId53"/>
    <p:sldId id="449" r:id="rId54"/>
    <p:sldId id="334" r:id="rId55"/>
    <p:sldId id="418" r:id="rId56"/>
    <p:sldId id="454" r:id="rId57"/>
    <p:sldId id="455" r:id="rId58"/>
    <p:sldId id="324" r:id="rId59"/>
    <p:sldId id="416" r:id="rId60"/>
    <p:sldId id="326" r:id="rId61"/>
    <p:sldId id="424" r:id="rId62"/>
    <p:sldId id="452" r:id="rId63"/>
    <p:sldId id="425" r:id="rId64"/>
    <p:sldId id="451" r:id="rId65"/>
  </p:sldIdLst>
  <p:sldSz cx="9144000" cy="6858000" type="screen4x3"/>
  <p:notesSz cx="6797675" cy="9926638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42D"/>
    <a:srgbClr val="CCFFCC"/>
    <a:srgbClr val="CCFFFF"/>
    <a:srgbClr val="0EA653"/>
    <a:srgbClr val="66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79" autoAdjust="0"/>
    <p:restoredTop sz="94660"/>
  </p:normalViewPr>
  <p:slideViewPr>
    <p:cSldViewPr>
      <p:cViewPr varScale="1">
        <p:scale>
          <a:sx n="58" d="100"/>
          <a:sy n="58" d="100"/>
        </p:scale>
        <p:origin x="-691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chart>
    <c:title>
      <c:tx>
        <c:rich>
          <a:bodyPr/>
          <a:lstStyle/>
          <a:p>
            <a:pPr>
              <a:defRPr/>
            </a:pPr>
            <a:r>
              <a:rPr lang="en-US" sz="800"/>
              <a:t>TONES GESTIONADES </a:t>
            </a:r>
          </a:p>
        </c:rich>
      </c:tx>
      <c:layout>
        <c:manualLayout>
          <c:xMode val="edge"/>
          <c:yMode val="edge"/>
          <c:x val="0.34004140786749487"/>
          <c:y val="0.11872146118721476"/>
        </c:manualLayout>
      </c:layout>
    </c:title>
    <c:view3D>
      <c:rotX val="20"/>
      <c:perspective val="30"/>
    </c:view3D>
    <c:plotArea>
      <c:layout>
        <c:manualLayout>
          <c:layoutTarget val="inner"/>
          <c:xMode val="edge"/>
          <c:yMode val="edge"/>
          <c:x val="7.0781369720089332E-2"/>
          <c:y val="0.21132276273684966"/>
          <c:w val="0.90812670155361019"/>
          <c:h val="0.78867723726315153"/>
        </c:manualLayout>
      </c:layout>
      <c:pie3DChart>
        <c:varyColors val="1"/>
        <c:ser>
          <c:idx val="0"/>
          <c:order val="0"/>
          <c:tx>
            <c:strRef>
              <c:f>Hoja1!$D$14</c:f>
              <c:strCache>
                <c:ptCount val="1"/>
                <c:pt idx="0">
                  <c:v>TONES GESTIONADES 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5.5791558663862664E-2"/>
                  <c:y val="-3.826088519756949E-2"/>
                </c:manualLayout>
              </c:layout>
              <c:showCatName val="1"/>
              <c:showPercent val="1"/>
            </c:dLbl>
            <c:dLbl>
              <c:idx val="1"/>
              <c:layout>
                <c:manualLayout>
                  <c:x val="-4.0030974389070932E-2"/>
                  <c:y val="0.14781576960414192"/>
                </c:manualLayout>
              </c:layout>
              <c:showCatName val="1"/>
              <c:showPercent val="1"/>
            </c:dLbl>
            <c:dLbl>
              <c:idx val="3"/>
              <c:layout>
                <c:manualLayout>
                  <c:x val="0.162739114132473"/>
                  <c:y val="0.15982957609750836"/>
                </c:manualLayout>
              </c:layout>
              <c:showCatName val="1"/>
              <c:showPercent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z="900"/>
                      <a:t>Subproductes</a:t>
                    </a:r>
                    <a:r>
                      <a:rPr lang="en-US"/>
                      <a:t>
7%</a:t>
                    </a:r>
                  </a:p>
                </c:rich>
              </c:tx>
              <c:showCatName val="1"/>
              <c:showPercent val="1"/>
            </c:dLbl>
            <c:showCatName val="1"/>
            <c:showPercent val="1"/>
            <c:showLeaderLines val="1"/>
          </c:dLbls>
          <c:cat>
            <c:strRef>
              <c:f>Hoja1!$E$16:$E$23</c:f>
              <c:strCache>
                <c:ptCount val="8"/>
                <c:pt idx="0">
                  <c:v>Fusta</c:v>
                </c:pt>
                <c:pt idx="1">
                  <c:v>Rebuig</c:v>
                </c:pt>
                <c:pt idx="2">
                  <c:v>Esporga </c:v>
                </c:pt>
                <c:pt idx="3">
                  <c:v>Runes</c:v>
                </c:pt>
                <c:pt idx="4">
                  <c:v>Especials</c:v>
                </c:pt>
                <c:pt idx="5">
                  <c:v>Subproductes</c:v>
                </c:pt>
                <c:pt idx="6">
                  <c:v>Electrics </c:v>
                </c:pt>
                <c:pt idx="7">
                  <c:v>Altres</c:v>
                </c:pt>
              </c:strCache>
            </c:strRef>
          </c:cat>
          <c:val>
            <c:numRef>
              <c:f>Hoja1!$H$16:$H$23</c:f>
              <c:numCache>
                <c:formatCode>#,##0.00</c:formatCode>
                <c:ptCount val="8"/>
                <c:pt idx="0">
                  <c:v>15629.3</c:v>
                </c:pt>
                <c:pt idx="1">
                  <c:v>16572.3</c:v>
                </c:pt>
                <c:pt idx="2">
                  <c:v>6103.9</c:v>
                </c:pt>
                <c:pt idx="3">
                  <c:v>30278.400000000001</c:v>
                </c:pt>
                <c:pt idx="4" formatCode="General">
                  <c:v>503.5</c:v>
                </c:pt>
                <c:pt idx="5">
                  <c:v>5729.8</c:v>
                </c:pt>
                <c:pt idx="6">
                  <c:v>1457.5</c:v>
                </c:pt>
                <c:pt idx="7">
                  <c:v>3123.2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5793"/>
          </a:xfrm>
          <a:prstGeom prst="rect">
            <a:avLst/>
          </a:prstGeom>
        </p:spPr>
        <p:txBody>
          <a:bodyPr vert="horz" lIns="87938" tIns="43969" rIns="87938" bIns="43969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294" y="1"/>
            <a:ext cx="2945862" cy="495793"/>
          </a:xfrm>
          <a:prstGeom prst="rect">
            <a:avLst/>
          </a:prstGeom>
        </p:spPr>
        <p:txBody>
          <a:bodyPr vert="horz" lIns="87938" tIns="43969" rIns="87938" bIns="43969" rtlCol="0"/>
          <a:lstStyle>
            <a:lvl1pPr algn="r">
              <a:defRPr sz="1200"/>
            </a:lvl1pPr>
          </a:lstStyle>
          <a:p>
            <a:fld id="{AC04BF33-4063-4868-AC9C-177F4A8D87C8}" type="datetimeFigureOut">
              <a:rPr lang="ca-ES" smtClean="0"/>
              <a:pPr/>
              <a:t>04/03/2010</a:t>
            </a:fld>
            <a:endParaRPr lang="ca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195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938" tIns="43969" rIns="87938" bIns="43969" rtlCol="0" anchor="ctr"/>
          <a:lstStyle/>
          <a:p>
            <a:endParaRPr lang="ca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464" y="4714653"/>
            <a:ext cx="5438748" cy="4466756"/>
          </a:xfrm>
          <a:prstGeom prst="rect">
            <a:avLst/>
          </a:prstGeom>
        </p:spPr>
        <p:txBody>
          <a:bodyPr vert="horz" lIns="87938" tIns="43969" rIns="87938" bIns="43969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9306"/>
            <a:ext cx="2945862" cy="495793"/>
          </a:xfrm>
          <a:prstGeom prst="rect">
            <a:avLst/>
          </a:prstGeom>
        </p:spPr>
        <p:txBody>
          <a:bodyPr vert="horz" lIns="87938" tIns="43969" rIns="87938" bIns="43969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294" y="9429306"/>
            <a:ext cx="2945862" cy="495793"/>
          </a:xfrm>
          <a:prstGeom prst="rect">
            <a:avLst/>
          </a:prstGeom>
        </p:spPr>
        <p:txBody>
          <a:bodyPr vert="horz" lIns="87938" tIns="43969" rIns="87938" bIns="43969" rtlCol="0" anchor="b"/>
          <a:lstStyle>
            <a:lvl1pPr algn="r">
              <a:defRPr sz="1200"/>
            </a:lvl1pPr>
          </a:lstStyle>
          <a:p>
            <a:fld id="{DDF7B252-A6C5-4238-84FC-CEB3EF771FFE}" type="slidenum">
              <a:rPr lang="ca-ES" smtClean="0"/>
              <a:pPr/>
              <a:t>‹Nº›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1</a:t>
            </a:fld>
            <a:endParaRPr lang="ca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10</a:t>
            </a:fld>
            <a:endParaRPr lang="ca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11</a:t>
            </a:fld>
            <a:endParaRPr lang="ca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12</a:t>
            </a:fld>
            <a:endParaRPr lang="ca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13</a:t>
            </a:fld>
            <a:endParaRPr lang="ca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14</a:t>
            </a:fld>
            <a:endParaRPr lang="ca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15</a:t>
            </a:fld>
            <a:endParaRPr lang="ca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16</a:t>
            </a:fld>
            <a:endParaRPr lang="ca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17</a:t>
            </a:fld>
            <a:endParaRPr lang="ca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18</a:t>
            </a:fld>
            <a:endParaRPr lang="ca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19</a:t>
            </a:fld>
            <a:endParaRPr lang="ca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2</a:t>
            </a:fld>
            <a:endParaRPr lang="ca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C2A2A1-1867-470C-953C-CF91EC583245}" type="slidenum">
              <a:rPr lang="ca-ES" smtClean="0"/>
              <a:pPr/>
              <a:t>20</a:t>
            </a:fld>
            <a:endParaRPr lang="ca-E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ca-E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5713"/>
            <a:fld id="{99A818C7-D99C-46E4-8D77-BD4C42D7E4DB}" type="slidenum">
              <a:rPr lang="ca-ES" smtClean="0"/>
              <a:pPr defTabSz="955713"/>
              <a:t>21</a:t>
            </a:fld>
            <a:endParaRPr lang="ca-ES" dirty="0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ca-E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5713"/>
            <a:fld id="{70FD8498-FF72-4C06-B21F-5AFD7E7F2903}" type="slidenum">
              <a:rPr lang="ca-ES" smtClean="0"/>
              <a:pPr defTabSz="955713"/>
              <a:t>22</a:t>
            </a:fld>
            <a:endParaRPr lang="ca-ES" dirty="0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ca-E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23</a:t>
            </a:fld>
            <a:endParaRPr lang="ca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a-E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25</a:t>
            </a:fld>
            <a:endParaRPr lang="ca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6A1634-759B-471F-83E6-CC31E4860353}" type="slidenum">
              <a:rPr lang="es-ES" smtClean="0"/>
              <a:pPr>
                <a:defRPr/>
              </a:pPr>
              <a:t>26</a:t>
            </a:fld>
            <a:endParaRPr lang="es-E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6A1634-759B-471F-83E6-CC31E4860353}" type="slidenum">
              <a:rPr lang="es-ES" smtClean="0"/>
              <a:pPr>
                <a:defRPr/>
              </a:pPr>
              <a:t>27</a:t>
            </a:fld>
            <a:endParaRPr lang="es-E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28</a:t>
            </a:fld>
            <a:endParaRPr lang="ca-E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6A1634-759B-471F-83E6-CC31E4860353}" type="slidenum">
              <a:rPr lang="es-ES" smtClean="0"/>
              <a:pPr>
                <a:defRPr/>
              </a:pPr>
              <a:t>29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3</a:t>
            </a:fld>
            <a:endParaRPr lang="ca-E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30</a:t>
            </a:fld>
            <a:endParaRPr lang="ca-E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31</a:t>
            </a:fld>
            <a:endParaRPr lang="ca-E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32</a:t>
            </a:fld>
            <a:endParaRPr lang="ca-E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33</a:t>
            </a:fld>
            <a:endParaRPr lang="ca-E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34</a:t>
            </a:fld>
            <a:endParaRPr lang="ca-E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6A1634-759B-471F-83E6-CC31E4860353}" type="slidenum">
              <a:rPr lang="es-ES" smtClean="0"/>
              <a:pPr>
                <a:defRPr/>
              </a:pPr>
              <a:t>35</a:t>
            </a:fld>
            <a:endParaRPr lang="es-E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6A1634-759B-471F-83E6-CC31E4860353}" type="slidenum">
              <a:rPr lang="es-ES" smtClean="0"/>
              <a:pPr>
                <a:defRPr/>
              </a:pPr>
              <a:t>36</a:t>
            </a:fld>
            <a:endParaRPr lang="es-E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6A1634-759B-471F-83E6-CC31E4860353}" type="slidenum">
              <a:rPr lang="es-ES" smtClean="0"/>
              <a:pPr>
                <a:defRPr/>
              </a:pPr>
              <a:t>37</a:t>
            </a:fld>
            <a:endParaRPr lang="es-E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6A1634-759B-471F-83E6-CC31E4860353}" type="slidenum">
              <a:rPr lang="es-ES" smtClean="0"/>
              <a:pPr>
                <a:defRPr/>
              </a:pPr>
              <a:t>38</a:t>
            </a:fld>
            <a:endParaRPr lang="es-E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40</a:t>
            </a:fld>
            <a:endParaRPr lang="ca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4</a:t>
            </a:fld>
            <a:endParaRPr lang="ca-E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41</a:t>
            </a:fld>
            <a:endParaRPr lang="ca-E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63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A48F73-FF21-4500-9FC9-9A216C1862C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43</a:t>
            </a:fld>
            <a:endParaRPr lang="ca-E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44</a:t>
            </a:fld>
            <a:endParaRPr lang="ca-E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63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A84B3F-04D0-4CFC-900B-130E11DED85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63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167D2A-0F53-48D7-B0DD-ECA21F7287F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47</a:t>
            </a:fld>
            <a:endParaRPr lang="ca-E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48</a:t>
            </a:fld>
            <a:endParaRPr lang="ca-E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49</a:t>
            </a:fld>
            <a:endParaRPr lang="ca-E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50</a:t>
            </a:fld>
            <a:endParaRPr lang="ca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5</a:t>
            </a:fld>
            <a:endParaRPr lang="ca-E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63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89E2C3-F01B-495F-AD85-5592806B177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63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89E2C3-F01B-495F-AD85-5592806B177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63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89E2C3-F01B-495F-AD85-5592806B177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54</a:t>
            </a:fld>
            <a:endParaRPr lang="ca-E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63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CD470C-75E9-4B71-8031-BC582C5E378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58</a:t>
            </a:fld>
            <a:endParaRPr lang="ca-E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63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5512B3-08CD-4BC9-9691-377E6E97B79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60</a:t>
            </a:fld>
            <a:endParaRPr lang="ca-E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61</a:t>
            </a:fld>
            <a:endParaRPr lang="ca-E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62</a:t>
            </a:fld>
            <a:endParaRPr lang="ca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6</a:t>
            </a:fld>
            <a:endParaRPr lang="ca-E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63</a:t>
            </a:fld>
            <a:endParaRPr lang="ca-E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64</a:t>
            </a:fld>
            <a:endParaRPr lang="ca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7</a:t>
            </a:fld>
            <a:endParaRPr lang="ca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8</a:t>
            </a:fld>
            <a:endParaRPr lang="ca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B252-A6C5-4238-84FC-CEB3EF771FFE}" type="slidenum">
              <a:rPr lang="ca-ES" smtClean="0"/>
              <a:pPr/>
              <a:t>9</a:t>
            </a:fld>
            <a:endParaRPr lang="ca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D88F-9C06-4A7D-AF22-D54DDE8FC5FC}" type="datetimeFigureOut">
              <a:rPr lang="ca-ES" smtClean="0"/>
              <a:pPr/>
              <a:t>04/03/2010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6EEF3-1A04-446A-9F71-16F3989CB1AA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D88F-9C06-4A7D-AF22-D54DDE8FC5FC}" type="datetimeFigureOut">
              <a:rPr lang="ca-ES" smtClean="0"/>
              <a:pPr/>
              <a:t>04/03/2010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6EEF3-1A04-446A-9F71-16F3989CB1AA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D88F-9C06-4A7D-AF22-D54DDE8FC5FC}" type="datetimeFigureOut">
              <a:rPr lang="ca-ES" smtClean="0"/>
              <a:pPr/>
              <a:t>04/03/2010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6EEF3-1A04-446A-9F71-16F3989CB1AA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ca-ES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E2AD5-ED28-4F06-A6DC-768485AFC41A}" type="slidenum">
              <a:rPr lang="ca-ES"/>
              <a:pPr>
                <a:defRPr/>
              </a:pPr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ítulo y 2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1370013" y="1827213"/>
            <a:ext cx="3579812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3"/>
          </p:nvPr>
        </p:nvSpPr>
        <p:spPr>
          <a:xfrm>
            <a:off x="1370013" y="3960813"/>
            <a:ext cx="7313612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8AD7FE0-159E-4052-9195-26E851518809}" type="datetime1">
              <a:rPr lang="es-ES"/>
              <a:pPr>
                <a:defRPr/>
              </a:pPr>
              <a:t>04/03/2010</a:t>
            </a:fld>
            <a:endParaRPr lang="es-E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07603-E2C9-4145-A5B7-C35804500BF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D88F-9C06-4A7D-AF22-D54DDE8FC5FC}" type="datetimeFigureOut">
              <a:rPr lang="ca-ES" smtClean="0"/>
              <a:pPr/>
              <a:t>04/03/2010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6EEF3-1A04-446A-9F71-16F3989CB1AA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D88F-9C06-4A7D-AF22-D54DDE8FC5FC}" type="datetimeFigureOut">
              <a:rPr lang="ca-ES" smtClean="0"/>
              <a:pPr/>
              <a:t>04/03/2010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6EEF3-1A04-446A-9F71-16F3989CB1AA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D88F-9C06-4A7D-AF22-D54DDE8FC5FC}" type="datetimeFigureOut">
              <a:rPr lang="ca-ES" smtClean="0"/>
              <a:pPr/>
              <a:t>04/03/2010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6EEF3-1A04-446A-9F71-16F3989CB1AA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D88F-9C06-4A7D-AF22-D54DDE8FC5FC}" type="datetimeFigureOut">
              <a:rPr lang="ca-ES" smtClean="0"/>
              <a:pPr/>
              <a:t>04/03/2010</a:t>
            </a:fld>
            <a:endParaRPr 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6EEF3-1A04-446A-9F71-16F3989CB1AA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D88F-9C06-4A7D-AF22-D54DDE8FC5FC}" type="datetimeFigureOut">
              <a:rPr lang="ca-ES" smtClean="0"/>
              <a:pPr/>
              <a:t>04/03/2010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6EEF3-1A04-446A-9F71-16F3989CB1AA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D88F-9C06-4A7D-AF22-D54DDE8FC5FC}" type="datetimeFigureOut">
              <a:rPr lang="ca-ES" smtClean="0"/>
              <a:pPr/>
              <a:t>04/03/2010</a:t>
            </a:fld>
            <a:endParaRPr 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6EEF3-1A04-446A-9F71-16F3989CB1AA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D88F-9C06-4A7D-AF22-D54DDE8FC5FC}" type="datetimeFigureOut">
              <a:rPr lang="ca-ES" smtClean="0"/>
              <a:pPr/>
              <a:t>04/03/2010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6EEF3-1A04-446A-9F71-16F3989CB1AA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D88F-9C06-4A7D-AF22-D54DDE8FC5FC}" type="datetimeFigureOut">
              <a:rPr lang="ca-ES" smtClean="0"/>
              <a:pPr/>
              <a:t>04/03/2010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6EEF3-1A04-446A-9F71-16F3989CB1AA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FD88F-9C06-4A7D-AF22-D54DDE8FC5FC}" type="datetimeFigureOut">
              <a:rPr lang="ca-ES" smtClean="0"/>
              <a:pPr/>
              <a:t>04/03/2010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6EEF3-1A04-446A-9F71-16F3989CB1AA}" type="slidenum">
              <a:rPr lang="ca-ES" smtClean="0"/>
              <a:pPr/>
              <a:t>‹Nº›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package" Target="../embeddings/Presentaci_n_de_Microsoft_Office_PowerPoint1.pptx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.png"/><Relationship Id="rId4" Type="http://schemas.openxmlformats.org/officeDocument/2006/relationships/image" Target="../media/image4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chart" Target="../charts/chart1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2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T:\OT Publica\VARIS\Arias\PPOINT MA CLAVERO\Pag Memo Ayunt VER 2_Página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857224" y="1643050"/>
            <a:ext cx="7715304" cy="448311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a-ES" sz="2000" b="1" smtClean="0">
                <a:solidFill>
                  <a:srgbClr val="00642D"/>
                </a:solidFill>
              </a:rPr>
              <a:t>1972</a:t>
            </a:r>
            <a:r>
              <a:rPr lang="ca-ES" sz="2000" smtClean="0">
                <a:solidFill>
                  <a:srgbClr val="00642D"/>
                </a:solidFill>
              </a:rPr>
              <a:t>: </a:t>
            </a:r>
            <a:r>
              <a:rPr lang="ca-ES" sz="2000" b="1" smtClean="0">
                <a:solidFill>
                  <a:srgbClr val="00642D"/>
                </a:solidFill>
              </a:rPr>
              <a:t>Adjudicació de la construcció al grup d’empreses:</a:t>
            </a:r>
          </a:p>
          <a:p>
            <a:pPr>
              <a:buNone/>
            </a:pPr>
            <a:r>
              <a:rPr lang="ca-ES" sz="2000" smtClean="0">
                <a:solidFill>
                  <a:srgbClr val="00642D"/>
                </a:solidFill>
              </a:rPr>
              <a:t>		- Obras y Servicios Hispania (obra civil)</a:t>
            </a:r>
          </a:p>
          <a:p>
            <a:pPr>
              <a:buNone/>
            </a:pPr>
            <a:r>
              <a:rPr lang="ca-ES" sz="2000" smtClean="0">
                <a:solidFill>
                  <a:srgbClr val="00642D"/>
                </a:solidFill>
              </a:rPr>
              <a:t>		- La Maquinista Terrestre y Marítima  (turbines i calderes)</a:t>
            </a:r>
          </a:p>
          <a:p>
            <a:pPr>
              <a:buNone/>
            </a:pPr>
            <a:r>
              <a:rPr lang="ca-ES" sz="2000" smtClean="0">
                <a:solidFill>
                  <a:srgbClr val="00642D"/>
                </a:solidFill>
              </a:rPr>
              <a:t>		- Hidroelèctrica de Catalunya (mà d’obra)</a:t>
            </a:r>
          </a:p>
          <a:p>
            <a:pPr>
              <a:buNone/>
            </a:pPr>
            <a:r>
              <a:rPr lang="ca-ES" sz="2000" smtClean="0">
                <a:solidFill>
                  <a:srgbClr val="00642D"/>
                </a:solidFill>
              </a:rPr>
              <a:t>		- Von Roll A.G. de Zurich (enginyeria)</a:t>
            </a:r>
          </a:p>
          <a:p>
            <a:pPr>
              <a:buNone/>
            </a:pPr>
            <a:endParaRPr lang="ca-ES" sz="2000" smtClean="0">
              <a:solidFill>
                <a:srgbClr val="00642D"/>
              </a:solidFill>
            </a:endParaRPr>
          </a:p>
          <a:p>
            <a:pPr>
              <a:buNone/>
            </a:pPr>
            <a:r>
              <a:rPr lang="ca-ES" sz="2000" b="1" smtClean="0">
                <a:solidFill>
                  <a:srgbClr val="00642D"/>
                </a:solidFill>
              </a:rPr>
              <a:t>Desembre de 1972: Inici de la construcció (primera pedra)</a:t>
            </a:r>
          </a:p>
          <a:p>
            <a:pPr>
              <a:buNone/>
            </a:pPr>
            <a:endParaRPr lang="ca-ES" sz="2000" b="1" smtClean="0">
              <a:solidFill>
                <a:srgbClr val="00642D"/>
              </a:solidFill>
            </a:endParaRPr>
          </a:p>
          <a:p>
            <a:pPr>
              <a:buNone/>
            </a:pPr>
            <a:r>
              <a:rPr lang="ca-ES" sz="2000" b="1" smtClean="0">
                <a:solidFill>
                  <a:srgbClr val="00642D"/>
                </a:solidFill>
              </a:rPr>
              <a:t>1975: Inauguració de la Instal·lació (Inici any de garantia)</a:t>
            </a:r>
          </a:p>
          <a:p>
            <a:pPr>
              <a:buNone/>
            </a:pPr>
            <a:endParaRPr lang="ca-ES" sz="2000" b="1" smtClean="0">
              <a:solidFill>
                <a:srgbClr val="00642D"/>
              </a:solidFill>
            </a:endParaRPr>
          </a:p>
          <a:p>
            <a:pPr>
              <a:buNone/>
            </a:pPr>
            <a:r>
              <a:rPr lang="ca-ES" sz="2000" b="1" smtClean="0">
                <a:solidFill>
                  <a:srgbClr val="00642D"/>
                </a:solidFill>
              </a:rPr>
              <a:t>1976: Recepció definitiva de la instal·lació</a:t>
            </a:r>
          </a:p>
          <a:p>
            <a:pPr>
              <a:buNone/>
            </a:pPr>
            <a:endParaRPr lang="ca-ES" sz="2400" smtClean="0">
              <a:solidFill>
                <a:srgbClr val="00642D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2428860" y="3857628"/>
            <a:ext cx="35719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6000" b="1" dirty="0" smtClean="0">
                <a:solidFill>
                  <a:srgbClr val="00642D"/>
                </a:solidFill>
              </a:rPr>
              <a:t> </a:t>
            </a:r>
            <a:r>
              <a:rPr lang="ca-ES" sz="3600" b="1" dirty="0" smtClean="0">
                <a:solidFill>
                  <a:schemeClr val="bg1"/>
                </a:solidFill>
              </a:rPr>
              <a:t>   EXPLOTACIÓ</a:t>
            </a:r>
            <a:endParaRPr lang="ca-E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857224" y="1714488"/>
            <a:ext cx="7572428" cy="441167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a-ES" sz="2000" b="1" smtClean="0">
                <a:solidFill>
                  <a:srgbClr val="00642D"/>
                </a:solidFill>
              </a:rPr>
              <a:t>1975: </a:t>
            </a:r>
            <a:r>
              <a:rPr lang="ca-ES" sz="2000" smtClean="0">
                <a:solidFill>
                  <a:srgbClr val="00642D"/>
                </a:solidFill>
              </a:rPr>
              <a:t>Explotació assumida pel mateix grup d’empreses adjudicatàries de la construcció.</a:t>
            </a:r>
          </a:p>
          <a:p>
            <a:pPr>
              <a:buNone/>
            </a:pPr>
            <a:r>
              <a:rPr lang="ca-ES" sz="2000" b="1" smtClean="0">
                <a:solidFill>
                  <a:srgbClr val="00642D"/>
                </a:solidFill>
              </a:rPr>
              <a:t>1979: </a:t>
            </a:r>
            <a:r>
              <a:rPr lang="ca-ES" sz="2000" smtClean="0">
                <a:solidFill>
                  <a:srgbClr val="00642D"/>
                </a:solidFill>
              </a:rPr>
              <a:t>Començà el deteriorament de la instal·lació per problemes tècnics  i de finançament.</a:t>
            </a:r>
          </a:p>
          <a:p>
            <a:pPr>
              <a:buNone/>
            </a:pPr>
            <a:r>
              <a:rPr lang="ca-ES" sz="2000" b="1" smtClean="0">
                <a:solidFill>
                  <a:srgbClr val="00642D"/>
                </a:solidFill>
              </a:rPr>
              <a:t>1983: </a:t>
            </a:r>
            <a:r>
              <a:rPr lang="ca-ES" sz="2000" smtClean="0">
                <a:solidFill>
                  <a:srgbClr val="00642D"/>
                </a:solidFill>
              </a:rPr>
              <a:t>Creació de TERSA amb capital públic  i privat.                     (Ajuntament de Barcelona 25% , Corporació Metropolitana avui EMSHTR 25 %  i les 4 empreses adjudicatàries 50%)</a:t>
            </a:r>
          </a:p>
          <a:p>
            <a:pPr>
              <a:buNone/>
            </a:pPr>
            <a:r>
              <a:rPr lang="ca-ES" sz="2000" b="1" smtClean="0">
                <a:solidFill>
                  <a:srgbClr val="00642D"/>
                </a:solidFill>
              </a:rPr>
              <a:t>1997: </a:t>
            </a:r>
            <a:r>
              <a:rPr lang="ca-ES" sz="2000" smtClean="0">
                <a:solidFill>
                  <a:srgbClr val="00642D"/>
                </a:solidFill>
              </a:rPr>
              <a:t>Ampliació de capital amb l’aportació de la Planta de Sant Adrià per part de l’Ajuntament de Barcelona i les Plantes de Montcada i Gavà per part de la EMSHTR.</a:t>
            </a:r>
          </a:p>
          <a:p>
            <a:pPr>
              <a:buNone/>
            </a:pPr>
            <a:r>
              <a:rPr lang="ca-ES" sz="2000" smtClean="0">
                <a:solidFill>
                  <a:srgbClr val="00642D"/>
                </a:solidFill>
              </a:rPr>
              <a:t>       Canvi d’accionariat:</a:t>
            </a:r>
          </a:p>
          <a:p>
            <a:pPr>
              <a:buNone/>
            </a:pPr>
            <a:r>
              <a:rPr lang="ca-ES" sz="2000" smtClean="0">
                <a:solidFill>
                  <a:srgbClr val="00642D"/>
                </a:solidFill>
              </a:rPr>
              <a:t>                    Ajuntament de Barcelona (B:SM).............. 58,64 %</a:t>
            </a:r>
          </a:p>
          <a:p>
            <a:pPr>
              <a:buNone/>
            </a:pPr>
            <a:r>
              <a:rPr lang="ca-ES" sz="2000" smtClean="0">
                <a:solidFill>
                  <a:srgbClr val="00642D"/>
                </a:solidFill>
              </a:rPr>
              <a:t>                    </a:t>
            </a:r>
            <a:r>
              <a:rPr lang="ca-ES" sz="2000" err="1" smtClean="0">
                <a:solidFill>
                  <a:srgbClr val="00642D"/>
                </a:solidFill>
              </a:rPr>
              <a:t>EMSHTR</a:t>
            </a:r>
            <a:r>
              <a:rPr lang="ca-ES" sz="2000" smtClean="0">
                <a:solidFill>
                  <a:srgbClr val="00642D"/>
                </a:solidFill>
              </a:rPr>
              <a:t>..................................................... 41,36 %</a:t>
            </a:r>
          </a:p>
          <a:p>
            <a:pPr>
              <a:buNone/>
            </a:pPr>
            <a:endParaRPr lang="ca-ES" sz="2200" smtClean="0">
              <a:solidFill>
                <a:srgbClr val="00642D"/>
              </a:solidFill>
            </a:endParaRPr>
          </a:p>
          <a:p>
            <a:pPr>
              <a:buNone/>
            </a:pPr>
            <a:endParaRPr lang="ca-ES" sz="2400" smtClean="0">
              <a:solidFill>
                <a:srgbClr val="00642D"/>
              </a:solidFill>
            </a:endParaRPr>
          </a:p>
          <a:p>
            <a:pPr>
              <a:buNone/>
            </a:pPr>
            <a:endParaRPr lang="ca-ES" sz="2400" smtClean="0">
              <a:solidFill>
                <a:srgbClr val="00642D"/>
              </a:solidFill>
            </a:endParaRPr>
          </a:p>
          <a:p>
            <a:pPr>
              <a:buNone/>
            </a:pPr>
            <a:endParaRPr lang="ca-ES" sz="2400" smtClean="0">
              <a:solidFill>
                <a:srgbClr val="00642D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857224" y="1571612"/>
            <a:ext cx="7572428" cy="47149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a-ES" sz="2000" b="1" dirty="0" smtClean="0">
                <a:solidFill>
                  <a:srgbClr val="00642D"/>
                </a:solidFill>
              </a:rPr>
              <a:t>1998: </a:t>
            </a:r>
            <a:r>
              <a:rPr lang="ca-ES" sz="2000" dirty="0" smtClean="0">
                <a:solidFill>
                  <a:srgbClr val="00642D"/>
                </a:solidFill>
              </a:rPr>
              <a:t>Millores ambientals,  muntatge  del rentat de gasos i dels filtres de mànigues. </a:t>
            </a:r>
          </a:p>
          <a:p>
            <a:pPr>
              <a:buNone/>
            </a:pPr>
            <a:r>
              <a:rPr lang="ca-ES" sz="2000" b="1" dirty="0" smtClean="0">
                <a:solidFill>
                  <a:srgbClr val="00642D"/>
                </a:solidFill>
              </a:rPr>
              <a:t>2002: </a:t>
            </a:r>
            <a:r>
              <a:rPr lang="ca-ES" sz="2000" dirty="0" smtClean="0">
                <a:solidFill>
                  <a:srgbClr val="00642D"/>
                </a:solidFill>
              </a:rPr>
              <a:t>Finalització de l’obra d’Optimització de la PVE de 20 setmanes de durada, significa augmentar un 20 % la capacitat de combustió de RSU i un 40 % la producció d’energia elèctrica.</a:t>
            </a:r>
          </a:p>
          <a:p>
            <a:pPr>
              <a:buNone/>
            </a:pPr>
            <a:r>
              <a:rPr lang="ca-ES" sz="2000" b="1" dirty="0" smtClean="0">
                <a:solidFill>
                  <a:srgbClr val="00642D"/>
                </a:solidFill>
              </a:rPr>
              <a:t>2005</a:t>
            </a:r>
            <a:r>
              <a:rPr lang="ca-ES" sz="2000" dirty="0" smtClean="0">
                <a:solidFill>
                  <a:srgbClr val="00642D"/>
                </a:solidFill>
              </a:rPr>
              <a:t>: Finalització </a:t>
            </a:r>
            <a:r>
              <a:rPr lang="es-ES" sz="2000" dirty="0" err="1" smtClean="0">
                <a:solidFill>
                  <a:srgbClr val="00642D"/>
                </a:solidFill>
              </a:rPr>
              <a:t>Projecte</a:t>
            </a:r>
            <a:r>
              <a:rPr lang="es-ES" sz="2000" dirty="0" smtClean="0">
                <a:solidFill>
                  <a:srgbClr val="00642D"/>
                </a:solidFill>
              </a:rPr>
              <a:t> de </a:t>
            </a:r>
            <a:r>
              <a:rPr lang="es-ES" sz="2000" dirty="0" err="1" smtClean="0">
                <a:solidFill>
                  <a:srgbClr val="00642D"/>
                </a:solidFill>
              </a:rPr>
              <a:t>l’Adequació</a:t>
            </a:r>
            <a:r>
              <a:rPr lang="es-ES" sz="2000" dirty="0" smtClean="0">
                <a:solidFill>
                  <a:srgbClr val="00642D"/>
                </a:solidFill>
              </a:rPr>
              <a:t> a la Directiva 2000/76/CE</a:t>
            </a:r>
            <a:endParaRPr lang="ca-ES" sz="2000" dirty="0" smtClean="0">
              <a:solidFill>
                <a:srgbClr val="00642D"/>
              </a:solidFill>
            </a:endParaRPr>
          </a:p>
          <a:p>
            <a:pPr>
              <a:buNone/>
            </a:pPr>
            <a:r>
              <a:rPr lang="ca-ES" sz="2000" b="1" dirty="0" smtClean="0">
                <a:solidFill>
                  <a:srgbClr val="00642D"/>
                </a:solidFill>
              </a:rPr>
              <a:t>2006: </a:t>
            </a:r>
            <a:r>
              <a:rPr lang="ca-ES" sz="2000" dirty="0" smtClean="0">
                <a:solidFill>
                  <a:srgbClr val="00642D"/>
                </a:solidFill>
              </a:rPr>
              <a:t>Aprovació del  Pla Director, inversions  per augmentar la vida útil, la disponibilitat, el rendiment de la Planta i la seva adequació al nou model de gestió de residus municipals a Catalunya</a:t>
            </a:r>
          </a:p>
          <a:p>
            <a:pPr>
              <a:buNone/>
            </a:pPr>
            <a:endParaRPr lang="ca-ES" sz="2400" dirty="0" smtClean="0">
              <a:solidFill>
                <a:srgbClr val="00642D"/>
              </a:solidFill>
            </a:endParaRPr>
          </a:p>
          <a:p>
            <a:pPr>
              <a:buNone/>
            </a:pPr>
            <a:endParaRPr lang="ca-ES" sz="2400" dirty="0" smtClean="0">
              <a:solidFill>
                <a:srgbClr val="00642D"/>
              </a:solidFill>
            </a:endParaRPr>
          </a:p>
        </p:txBody>
      </p:sp>
      <p:sp>
        <p:nvSpPr>
          <p:cNvPr id="6" name="7 Título"/>
          <p:cNvSpPr txBox="1">
            <a:spLocks/>
          </p:cNvSpPr>
          <p:nvPr/>
        </p:nvSpPr>
        <p:spPr>
          <a:xfrm>
            <a:off x="428596" y="1785926"/>
            <a:ext cx="8229600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2000" b="1" i="0" u="none" strike="noStrike" kern="1200" cap="none" spc="0" normalizeH="0" baseline="0" noProof="0" smtClean="0">
              <a:ln>
                <a:noFill/>
              </a:ln>
              <a:solidFill>
                <a:srgbClr val="00642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857224" y="1571612"/>
            <a:ext cx="7572428" cy="471490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a-ES" sz="2000" b="1" dirty="0" smtClean="0">
                <a:solidFill>
                  <a:srgbClr val="00642D"/>
                </a:solidFill>
              </a:rPr>
              <a:t>2007-2009: </a:t>
            </a:r>
            <a:r>
              <a:rPr lang="ca-ES" sz="2000" dirty="0" smtClean="0">
                <a:solidFill>
                  <a:srgbClr val="00642D"/>
                </a:solidFill>
              </a:rPr>
              <a:t>Actuacions realitzades i pendents de realitzar del Pla d’adequació al nou model de gestió dels residus municipals en Catalunya. </a:t>
            </a:r>
          </a:p>
          <a:p>
            <a:r>
              <a:rPr lang="ca-ES" sz="2000" dirty="0" smtClean="0">
                <a:solidFill>
                  <a:srgbClr val="00642D"/>
                </a:solidFill>
              </a:rPr>
              <a:t>Nou sistema de bypass de la turbina</a:t>
            </a:r>
          </a:p>
          <a:p>
            <a:r>
              <a:rPr lang="ca-ES" sz="2000" dirty="0" smtClean="0">
                <a:solidFill>
                  <a:srgbClr val="00642D"/>
                </a:solidFill>
              </a:rPr>
              <a:t>Substitució del transformador de reserva de 630 KVA per un de 2000 KVA</a:t>
            </a:r>
          </a:p>
          <a:p>
            <a:r>
              <a:rPr lang="ca-ES" sz="2000" dirty="0" smtClean="0">
                <a:solidFill>
                  <a:srgbClr val="00642D"/>
                </a:solidFill>
              </a:rPr>
              <a:t>Ampliació de la capacitat d’alimentació d’aigua</a:t>
            </a:r>
          </a:p>
          <a:p>
            <a:r>
              <a:rPr lang="ca-ES" sz="2000" dirty="0" smtClean="0">
                <a:solidFill>
                  <a:srgbClr val="00642D"/>
                </a:solidFill>
              </a:rPr>
              <a:t>Instal·lació de mesurador en continu d’emissions de mercuri</a:t>
            </a:r>
          </a:p>
          <a:p>
            <a:r>
              <a:rPr lang="ca-ES" sz="2000" dirty="0" smtClean="0">
                <a:solidFill>
                  <a:srgbClr val="00642D"/>
                </a:solidFill>
              </a:rPr>
              <a:t>Instal·lació d’un sistema automàtic de captació de dioxines i furans</a:t>
            </a:r>
          </a:p>
          <a:p>
            <a:r>
              <a:rPr lang="ca-ES" sz="2000" dirty="0" smtClean="0">
                <a:solidFill>
                  <a:srgbClr val="00642D"/>
                </a:solidFill>
              </a:rPr>
              <a:t>Licitació del nou condensador principal</a:t>
            </a:r>
          </a:p>
          <a:p>
            <a:r>
              <a:rPr lang="ca-ES" sz="2000" dirty="0" smtClean="0">
                <a:solidFill>
                  <a:srgbClr val="00642D"/>
                </a:solidFill>
              </a:rPr>
              <a:t>Licitació del nou transformador de bloc de 32,5 </a:t>
            </a:r>
            <a:r>
              <a:rPr lang="ca-ES" sz="2000" dirty="0" err="1" smtClean="0">
                <a:solidFill>
                  <a:srgbClr val="00642D"/>
                </a:solidFill>
              </a:rPr>
              <a:t>MVA</a:t>
            </a:r>
            <a:endParaRPr lang="ca-ES" sz="2000" dirty="0" smtClean="0">
              <a:solidFill>
                <a:srgbClr val="00642D"/>
              </a:solidFill>
            </a:endParaRPr>
          </a:p>
          <a:p>
            <a:r>
              <a:rPr lang="ca-ES" sz="2000" dirty="0" smtClean="0">
                <a:solidFill>
                  <a:srgbClr val="00642D"/>
                </a:solidFill>
              </a:rPr>
              <a:t>Nou sistema de canonades de condensat</a:t>
            </a:r>
          </a:p>
          <a:p>
            <a:r>
              <a:rPr lang="ca-ES" sz="2000" dirty="0" smtClean="0">
                <a:solidFill>
                  <a:srgbClr val="00642D"/>
                </a:solidFill>
              </a:rPr>
              <a:t>Estudis tècnics per a la licitació de la substitució de las graelles, el sistema d’extracció d’escòries i l’alternador (32,5 MVA)</a:t>
            </a:r>
          </a:p>
          <a:p>
            <a:pPr>
              <a:buNone/>
            </a:pPr>
            <a:endParaRPr lang="ca-ES" sz="2000" dirty="0" smtClean="0">
              <a:solidFill>
                <a:srgbClr val="00642D"/>
              </a:solidFill>
            </a:endParaRPr>
          </a:p>
          <a:p>
            <a:pPr>
              <a:buNone/>
            </a:pPr>
            <a:endParaRPr lang="ca-ES" sz="2400" dirty="0" smtClean="0">
              <a:solidFill>
                <a:srgbClr val="00642D"/>
              </a:solidFill>
            </a:endParaRPr>
          </a:p>
          <a:p>
            <a:pPr>
              <a:buNone/>
            </a:pPr>
            <a:endParaRPr lang="ca-ES" sz="2400" dirty="0" smtClean="0">
              <a:solidFill>
                <a:srgbClr val="00642D"/>
              </a:solidFill>
            </a:endParaRPr>
          </a:p>
        </p:txBody>
      </p:sp>
      <p:sp>
        <p:nvSpPr>
          <p:cNvPr id="6" name="7 Título"/>
          <p:cNvSpPr txBox="1">
            <a:spLocks/>
          </p:cNvSpPr>
          <p:nvPr/>
        </p:nvSpPr>
        <p:spPr>
          <a:xfrm>
            <a:off x="428596" y="1142984"/>
            <a:ext cx="8229600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2000" b="1" i="0" u="none" strike="noStrike" kern="1200" cap="none" spc="0" normalizeH="0" baseline="0" noProof="0" smtClean="0">
              <a:ln>
                <a:noFill/>
              </a:ln>
              <a:solidFill>
                <a:srgbClr val="00642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3000364" y="3857628"/>
            <a:ext cx="30003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6000" b="1" dirty="0" smtClean="0">
                <a:solidFill>
                  <a:srgbClr val="00642D"/>
                </a:solidFill>
              </a:rPr>
              <a:t> </a:t>
            </a:r>
            <a:r>
              <a:rPr lang="ca-ES" sz="6000" b="1" dirty="0" smtClean="0">
                <a:solidFill>
                  <a:schemeClr val="bg1"/>
                </a:solidFill>
              </a:rPr>
              <a:t> </a:t>
            </a:r>
            <a:r>
              <a:rPr lang="ca-ES" sz="3600" b="1" dirty="0" smtClean="0">
                <a:solidFill>
                  <a:schemeClr val="bg1"/>
                </a:solidFill>
              </a:rPr>
              <a:t>PRODUCCIÓ</a:t>
            </a:r>
            <a:endParaRPr lang="ca-E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1857356" y="1142984"/>
            <a:ext cx="5357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ca-ES" b="1" dirty="0" smtClean="0">
                <a:solidFill>
                  <a:srgbClr val="00642D"/>
                </a:solidFill>
              </a:rPr>
              <a:t>DIAGRAMA DE FLUXOS DE PRODUCCIÓ  (DADES 2009)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7 Imagen" descr="diagrama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1571612"/>
            <a:ext cx="8072494" cy="4786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3286116" y="714356"/>
            <a:ext cx="2386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ca-ES" b="1" dirty="0" smtClean="0">
                <a:solidFill>
                  <a:srgbClr val="00642D"/>
                </a:solidFill>
              </a:rPr>
              <a:t>PRODUCCIÓ  ANY 2009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Rectángulo"/>
          <p:cNvSpPr/>
          <p:nvPr/>
        </p:nvSpPr>
        <p:spPr>
          <a:xfrm>
            <a:off x="642910" y="2428868"/>
            <a:ext cx="24288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ca-ES" b="1" dirty="0" smtClean="0">
                <a:solidFill>
                  <a:srgbClr val="00642D"/>
                </a:solidFill>
              </a:rPr>
              <a:t>Tones valoritzades:</a:t>
            </a:r>
          </a:p>
          <a:p>
            <a:pPr algn="ctr">
              <a:buNone/>
            </a:pPr>
            <a:endParaRPr lang="ca-ES" b="1" dirty="0" smtClean="0">
              <a:solidFill>
                <a:srgbClr val="00642D"/>
              </a:solidFill>
            </a:endParaRPr>
          </a:p>
          <a:p>
            <a:pPr algn="ctr">
              <a:buNone/>
            </a:pPr>
            <a:r>
              <a:rPr lang="ca-ES" b="1" dirty="0" smtClean="0">
                <a:solidFill>
                  <a:srgbClr val="00642D"/>
                </a:solidFill>
              </a:rPr>
              <a:t> 359.107</a:t>
            </a:r>
          </a:p>
          <a:p>
            <a:pPr>
              <a:buNone/>
            </a:pPr>
            <a:endParaRPr lang="ca-ES" b="1" dirty="0" smtClean="0">
              <a:solidFill>
                <a:srgbClr val="00642D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42910" y="3786190"/>
            <a:ext cx="26432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ca-ES" b="1" dirty="0" smtClean="0">
                <a:solidFill>
                  <a:srgbClr val="00642D"/>
                </a:solidFill>
              </a:rPr>
              <a:t>Equivalent a:</a:t>
            </a:r>
          </a:p>
          <a:p>
            <a:pPr algn="ctr">
              <a:buNone/>
            </a:pPr>
            <a:endParaRPr lang="ca-ES" b="1" dirty="0" smtClean="0">
              <a:solidFill>
                <a:srgbClr val="00642D"/>
              </a:solidFill>
            </a:endParaRPr>
          </a:p>
          <a:p>
            <a:pPr algn="ctr">
              <a:buNone/>
            </a:pPr>
            <a:r>
              <a:rPr lang="ca-ES" b="1" dirty="0" smtClean="0">
                <a:solidFill>
                  <a:srgbClr val="00642D"/>
                </a:solidFill>
              </a:rPr>
              <a:t>900.000 m</a:t>
            </a:r>
            <a:r>
              <a:rPr lang="ca-ES" b="1" baseline="30000" dirty="0" smtClean="0">
                <a:solidFill>
                  <a:srgbClr val="00642D"/>
                </a:solidFill>
              </a:rPr>
              <a:t>3 </a:t>
            </a:r>
            <a:r>
              <a:rPr lang="ca-ES" b="1" dirty="0" smtClean="0">
                <a:solidFill>
                  <a:srgbClr val="00642D"/>
                </a:solidFill>
              </a:rPr>
              <a:t>de RSU </a:t>
            </a:r>
          </a:p>
        </p:txBody>
      </p:sp>
      <p:pic>
        <p:nvPicPr>
          <p:cNvPr id="2723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1214422"/>
            <a:ext cx="5143536" cy="501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642910" y="5072074"/>
            <a:ext cx="2428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ca-ES" b="1" dirty="0" smtClean="0">
                <a:solidFill>
                  <a:srgbClr val="00642D"/>
                </a:solidFill>
              </a:rPr>
              <a:t>Volum: 5 vegades la torre MAFPRE</a:t>
            </a:r>
          </a:p>
          <a:p>
            <a:pPr>
              <a:buNone/>
            </a:pPr>
            <a:endParaRPr lang="ca-ES" b="1" dirty="0" smtClean="0">
              <a:solidFill>
                <a:srgbClr val="00642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Rectángulo"/>
          <p:cNvSpPr/>
          <p:nvPr/>
        </p:nvSpPr>
        <p:spPr>
          <a:xfrm>
            <a:off x="928662" y="2214554"/>
            <a:ext cx="46188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b="1" dirty="0" smtClean="0">
                <a:solidFill>
                  <a:srgbClr val="00642D"/>
                </a:solidFill>
              </a:rPr>
              <a:t>  </a:t>
            </a:r>
            <a:r>
              <a:rPr lang="ca-ES" b="1" dirty="0" err="1" smtClean="0">
                <a:solidFill>
                  <a:srgbClr val="00642D"/>
                </a:solidFill>
              </a:rPr>
              <a:t>MWh</a:t>
            </a:r>
            <a:r>
              <a:rPr lang="ca-ES" b="1" dirty="0" smtClean="0">
                <a:solidFill>
                  <a:srgbClr val="00642D"/>
                </a:solidFill>
              </a:rPr>
              <a:t> Venuts a distribució elèctrica .. 157.505</a:t>
            </a:r>
          </a:p>
          <a:p>
            <a:pPr>
              <a:buNone/>
            </a:pPr>
            <a:endParaRPr lang="ca-ES" b="1" dirty="0" smtClean="0">
              <a:solidFill>
                <a:srgbClr val="00642D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000100" y="3143248"/>
            <a:ext cx="70723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2400" b="1" dirty="0" smtClean="0">
                <a:solidFill>
                  <a:srgbClr val="00642D"/>
                </a:solidFill>
              </a:rPr>
              <a:t>Distribuïm a la Xarxa elèctrica el equivalent al consum elèctric anual d’una població de 25.000 habitants. </a:t>
            </a:r>
            <a:endParaRPr lang="ca-ES" sz="2400" b="1" dirty="0">
              <a:solidFill>
                <a:srgbClr val="00642D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1000100" y="1714488"/>
            <a:ext cx="33205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b="1" dirty="0" err="1" smtClean="0">
                <a:solidFill>
                  <a:srgbClr val="00642D"/>
                </a:solidFill>
              </a:rPr>
              <a:t>MWh</a:t>
            </a:r>
            <a:r>
              <a:rPr lang="ca-ES" b="1" dirty="0" smtClean="0">
                <a:solidFill>
                  <a:srgbClr val="00642D"/>
                </a:solidFill>
              </a:rPr>
              <a:t> Produïts 2009..... 180.468 </a:t>
            </a:r>
            <a:endParaRPr lang="ca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OT Publica\VARIS\Arias\PPOINT MA CLAVERO\quadre color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285884"/>
          </a:xfrm>
        </p:spPr>
        <p:txBody>
          <a:bodyPr>
            <a:noAutofit/>
          </a:bodyPr>
          <a:lstStyle/>
          <a:p>
            <a:r>
              <a:rPr lang="ca-ES" sz="2000" b="1" smtClean="0">
                <a:solidFill>
                  <a:srgbClr val="00642D"/>
                </a:solidFill>
              </a:rPr>
              <a:t>             </a:t>
            </a:r>
            <a:br>
              <a:rPr lang="ca-ES" sz="2000" b="1" smtClean="0">
                <a:solidFill>
                  <a:srgbClr val="00642D"/>
                </a:solidFill>
              </a:rPr>
            </a:br>
            <a:r>
              <a:rPr lang="ca-ES" sz="2400" b="1" smtClean="0">
                <a:solidFill>
                  <a:srgbClr val="00642D"/>
                </a:solidFill>
              </a:rPr>
              <a:t/>
            </a:r>
            <a:br>
              <a:rPr lang="ca-ES" sz="2400" b="1" smtClean="0">
                <a:solidFill>
                  <a:srgbClr val="00642D"/>
                </a:solidFill>
              </a:rPr>
            </a:br>
            <a:r>
              <a:rPr lang="ca-ES" sz="2400" b="1" smtClean="0">
                <a:solidFill>
                  <a:srgbClr val="00642D"/>
                </a:solidFill>
              </a:rPr>
              <a:t>                    </a:t>
            </a:r>
            <a:br>
              <a:rPr lang="ca-ES" sz="2400" b="1" smtClean="0">
                <a:solidFill>
                  <a:srgbClr val="00642D"/>
                </a:solidFill>
              </a:rPr>
            </a:br>
            <a:r>
              <a:rPr lang="ca-ES" sz="2400" b="1" smtClean="0">
                <a:solidFill>
                  <a:srgbClr val="00642D"/>
                </a:solidFill>
              </a:rPr>
              <a:t/>
            </a:r>
            <a:br>
              <a:rPr lang="ca-ES" sz="2400" b="1" smtClean="0">
                <a:solidFill>
                  <a:srgbClr val="00642D"/>
                </a:solidFill>
              </a:rPr>
            </a:br>
            <a:endParaRPr lang="ca-ES" sz="2400" b="1">
              <a:solidFill>
                <a:srgbClr val="00642D"/>
              </a:solidFill>
            </a:endParaRPr>
          </a:p>
        </p:txBody>
      </p:sp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642910" y="2643182"/>
            <a:ext cx="7786742" cy="3857652"/>
          </a:xfrm>
        </p:spPr>
        <p:txBody>
          <a:bodyPr>
            <a:normAutofit/>
          </a:bodyPr>
          <a:lstStyle/>
          <a:p>
            <a:endParaRPr lang="ca-ES" sz="2800" b="1" smtClean="0">
              <a:solidFill>
                <a:srgbClr val="00642D"/>
              </a:solidFill>
            </a:endParaRPr>
          </a:p>
          <a:p>
            <a:pPr>
              <a:buNone/>
            </a:pPr>
            <a:endParaRPr lang="ca-ES" sz="2800" b="1" smtClean="0">
              <a:solidFill>
                <a:srgbClr val="00642D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357290" y="1571612"/>
            <a:ext cx="6715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ca-ES" b="1" u="sng" smtClean="0">
                <a:solidFill>
                  <a:srgbClr val="00642D"/>
                </a:solidFill>
              </a:rPr>
              <a:t>SUBMINISTRAMENT DE VAPOR  A LA XARXA DE DISTRICLIMA</a:t>
            </a:r>
          </a:p>
        </p:txBody>
      </p:sp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500034" y="571480"/>
          <a:ext cx="8072494" cy="6000792"/>
        </p:xfrm>
        <a:graphic>
          <a:graphicData uri="http://schemas.openxmlformats.org/presentationml/2006/ole">
            <p:oleObj spid="_x0000_s5123" name="Presentación" r:id="rId5" imgW="3756744" imgH="2817887" progId="PowerPoint.Show.12">
              <p:embed/>
            </p:oleObj>
          </a:graphicData>
        </a:graphic>
      </p:graphicFrame>
      <p:sp>
        <p:nvSpPr>
          <p:cNvPr id="10" name="Rectangle 327"/>
          <p:cNvSpPr>
            <a:spLocks noChangeArrowheads="1"/>
          </p:cNvSpPr>
          <p:nvPr/>
        </p:nvSpPr>
        <p:spPr bwMode="auto">
          <a:xfrm>
            <a:off x="857224" y="1571612"/>
            <a:ext cx="7343775" cy="360362"/>
          </a:xfrm>
          <a:prstGeom prst="rect">
            <a:avLst/>
          </a:prstGeom>
          <a:solidFill>
            <a:srgbClr val="C6E006">
              <a:alpha val="74117"/>
            </a:srgbClr>
          </a:solidFill>
          <a:ln w="3175">
            <a:solidFill>
              <a:schemeClr val="bg2"/>
            </a:solidFill>
            <a:miter lim="800000"/>
            <a:headEnd/>
            <a:tailEnd/>
          </a:ln>
        </p:spPr>
        <p:txBody>
          <a:bodyPr lIns="198000" anchor="ctr"/>
          <a:lstStyle/>
          <a:p>
            <a:r>
              <a:rPr lang="es-ES" sz="2000">
                <a:solidFill>
                  <a:schemeClr val="bg2"/>
                </a:solidFill>
              </a:rPr>
              <a:t>Desarrollo 2003&gt;2004&gt;2005&gt;2006&gt;2007&gt;2008&gt;2009&gt;</a:t>
            </a:r>
            <a:r>
              <a:rPr lang="es-ES" sz="2000" b="1"/>
              <a:t>2010</a:t>
            </a:r>
            <a:endParaRPr lang="en-GB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00034" y="2643182"/>
            <a:ext cx="8072494" cy="2786082"/>
          </a:xfrm>
        </p:spPr>
        <p:txBody>
          <a:bodyPr>
            <a:normAutofit/>
          </a:bodyPr>
          <a:lstStyle/>
          <a:p>
            <a:r>
              <a:rPr lang="ca-ES" sz="3000" b="1" dirty="0" smtClean="0">
                <a:solidFill>
                  <a:srgbClr val="00642D"/>
                </a:solidFill>
                <a:latin typeface="Helvetica" pitchFamily="34" charset="0"/>
              </a:rPr>
              <a:t> </a:t>
            </a:r>
          </a:p>
          <a:p>
            <a:r>
              <a:rPr lang="ca-ES" sz="3000" b="1" dirty="0" smtClean="0">
                <a:solidFill>
                  <a:srgbClr val="00642D"/>
                </a:solidFill>
                <a:latin typeface="Helvetica" pitchFamily="34" charset="0"/>
              </a:rPr>
              <a:t>Empresa pública de tractament i selecció de residus</a:t>
            </a:r>
          </a:p>
          <a:p>
            <a:endParaRPr lang="ca-ES" sz="4000" b="1" dirty="0" smtClean="0">
              <a:solidFill>
                <a:schemeClr val="bg1"/>
              </a:solidFill>
              <a:latin typeface="Helvetica" pitchFamily="34" charset="0"/>
            </a:endParaRPr>
          </a:p>
        </p:txBody>
      </p:sp>
      <p:pic>
        <p:nvPicPr>
          <p:cNvPr id="2" name="Picture 2" descr="T:\OT Publica\VARIS\Arias\PPOINT MA CLAVERO\titulo-lef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5769614"/>
            <a:ext cx="1500198" cy="593102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2714612" y="6000768"/>
            <a:ext cx="3500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600" b="1" smtClean="0">
                <a:solidFill>
                  <a:schemeClr val="tx2">
                    <a:lumMod val="75000"/>
                  </a:schemeClr>
                </a:solidFill>
              </a:rPr>
              <a:t>Comissió de Medi Ambient</a:t>
            </a:r>
            <a:endParaRPr lang="ca-ES" sz="16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215074" y="6000768"/>
            <a:ext cx="2286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sz="1600" b="1" smtClean="0">
                <a:solidFill>
                  <a:schemeClr val="tx2">
                    <a:lumMod val="75000"/>
                  </a:schemeClr>
                </a:solidFill>
              </a:rPr>
              <a:t>3 de març de 2010</a:t>
            </a:r>
            <a:endParaRPr lang="ca-ES" sz="1600" b="1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1214422"/>
            <a:ext cx="2205803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2357430"/>
            <a:ext cx="14573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2571744"/>
            <a:ext cx="14573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5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D1109A-7860-48C8-ACE9-77C8C0F42A9D}" type="slidenum">
              <a:rPr lang="ca-ES" smtClean="0"/>
              <a:pPr/>
              <a:t>20</a:t>
            </a:fld>
            <a:endParaRPr lang="ca-ES" smtClean="0"/>
          </a:p>
        </p:txBody>
      </p:sp>
      <p:sp>
        <p:nvSpPr>
          <p:cNvPr id="4100" name="AutoShape 2"/>
          <p:cNvSpPr>
            <a:spLocks noGrp="1" noChangeArrowheads="1"/>
          </p:cNvSpPr>
          <p:nvPr>
            <p:ph type="title"/>
          </p:nvPr>
        </p:nvSpPr>
        <p:spPr>
          <a:xfrm>
            <a:off x="857224" y="1142984"/>
            <a:ext cx="7924800" cy="579437"/>
          </a:xfrm>
        </p:spPr>
        <p:txBody>
          <a:bodyPr>
            <a:normAutofit/>
          </a:bodyPr>
          <a:lstStyle/>
          <a:p>
            <a:pPr eaLnBrk="1" hangingPunct="1"/>
            <a:r>
              <a:rPr lang="ca-ES" sz="2400" smtClean="0">
                <a:solidFill>
                  <a:srgbClr val="00642D"/>
                </a:solidFill>
              </a:rPr>
              <a:t>PLÀNOL DE PLANTA 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rot="10800000">
            <a:off x="500034" y="1643050"/>
            <a:ext cx="8072494" cy="4707918"/>
          </a:xfrm>
          <a:prstGeom prst="rect">
            <a:avLst/>
          </a:prstGeom>
          <a:solidFill>
            <a:srgbClr val="0EA653">
              <a:alpha val="20000"/>
            </a:srgbClr>
          </a:solidFill>
        </p:spPr>
      </p:pic>
      <p:sp>
        <p:nvSpPr>
          <p:cNvPr id="10" name="9 Rectángulo"/>
          <p:cNvSpPr/>
          <p:nvPr/>
        </p:nvSpPr>
        <p:spPr>
          <a:xfrm>
            <a:off x="5000628" y="2571744"/>
            <a:ext cx="3214710" cy="3429024"/>
          </a:xfrm>
          <a:prstGeom prst="rect">
            <a:avLst/>
          </a:prstGeom>
          <a:solidFill>
            <a:srgbClr val="0EA653">
              <a:alpha val="1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10 CuadroTexto"/>
          <p:cNvSpPr txBox="1"/>
          <p:nvPr/>
        </p:nvSpPr>
        <p:spPr>
          <a:xfrm>
            <a:off x="2928926" y="6000768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smtClean="0">
                <a:solidFill>
                  <a:srgbClr val="FF0000"/>
                </a:solidFill>
              </a:rPr>
              <a:t>ZONA INCINERACIÓ</a:t>
            </a:r>
            <a:endParaRPr lang="ca-ES" b="1">
              <a:solidFill>
                <a:srgbClr val="FF0000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3000364" y="3724276"/>
            <a:ext cx="1928826" cy="1776426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12 CuadroTexto"/>
          <p:cNvSpPr txBox="1"/>
          <p:nvPr/>
        </p:nvSpPr>
        <p:spPr>
          <a:xfrm>
            <a:off x="5072066" y="6000768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smtClean="0">
                <a:solidFill>
                  <a:srgbClr val="0EA653"/>
                </a:solidFill>
              </a:rPr>
              <a:t>ZONA TRACTAMENT DE GASOS</a:t>
            </a:r>
            <a:endParaRPr lang="ca-ES" b="1">
              <a:solidFill>
                <a:srgbClr val="0EA653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5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B8354B1-A02D-48D0-AF28-07948429220D}" type="slidenum">
              <a:rPr lang="ca-ES" smtClean="0"/>
              <a:pPr/>
              <a:t>21</a:t>
            </a:fld>
            <a:endParaRPr lang="ca-ES" smtClean="0"/>
          </a:p>
        </p:txBody>
      </p:sp>
      <p:sp>
        <p:nvSpPr>
          <p:cNvPr id="39940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a-ES" sz="2400" smtClean="0">
                <a:solidFill>
                  <a:srgbClr val="00642D"/>
                </a:solidFill>
              </a:rPr>
              <a:t>EVOLUCIÓ DELS LÍMITS EMISSIONS</a:t>
            </a:r>
          </a:p>
        </p:txBody>
      </p:sp>
      <p:graphicFrame>
        <p:nvGraphicFramePr>
          <p:cNvPr id="337925" name="Group 5"/>
          <p:cNvGraphicFramePr>
            <a:graphicFrameLocks noGrp="1"/>
          </p:cNvGraphicFramePr>
          <p:nvPr>
            <p:ph idx="1"/>
          </p:nvPr>
        </p:nvGraphicFramePr>
        <p:xfrm>
          <a:off x="571473" y="1857364"/>
          <a:ext cx="7929618" cy="4143403"/>
        </p:xfrm>
        <a:graphic>
          <a:graphicData uri="http://schemas.openxmlformats.org/drawingml/2006/table">
            <a:tbl>
              <a:tblPr/>
              <a:tblGrid>
                <a:gridCol w="1704066"/>
                <a:gridCol w="1318352"/>
                <a:gridCol w="1245110"/>
                <a:gridCol w="1245110"/>
                <a:gridCol w="1171869"/>
                <a:gridCol w="1245111"/>
              </a:tblGrid>
              <a:tr h="1116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Contaminant</a:t>
                      </a:r>
                      <a:endParaRPr kumimoji="0" lang="es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Unitats</a:t>
                      </a:r>
                      <a:endParaRPr kumimoji="0" lang="es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Límit RD 833/75</a:t>
                      </a:r>
                      <a:endParaRPr kumimoji="0" lang="es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Límit</a:t>
                      </a: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RD 323/94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Límit</a:t>
                      </a: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RD 653/03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Valors PVE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Any 2009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33">
                        <a:alpha val="50000"/>
                      </a:srgbClr>
                    </a:solidFill>
                  </a:tcPr>
                </a:tc>
              </a:tr>
              <a:tr h="4573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Partícules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mg/Nm</a:t>
                      </a:r>
                      <a:r>
                        <a:rPr kumimoji="0" lang="es-E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250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EC0"/>
                          </a:solidFill>
                          <a:effectLst/>
                          <a:latin typeface="Arial" charset="0"/>
                        </a:rPr>
                        <a:t>2,28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4343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HCl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mg/Nm</a:t>
                      </a:r>
                      <a:r>
                        <a:rPr kumimoji="0" lang="es-E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---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EC0"/>
                          </a:solidFill>
                          <a:effectLst/>
                          <a:latin typeface="Arial" charset="0"/>
                        </a:rPr>
                        <a:t>6,5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4605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mg/Nm</a:t>
                      </a:r>
                      <a:r>
                        <a:rPr kumimoji="0" lang="es-E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150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EC0"/>
                          </a:solidFill>
                          <a:effectLst/>
                          <a:latin typeface="Arial" charset="0"/>
                        </a:rPr>
                        <a:t>34,4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755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Cd,Tl,Hg,Sb,As</a:t>
                      </a: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s-ES" sz="1400" b="0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Pb,Cr,Co,Cu,Mn</a:t>
                      </a: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s-ES" sz="1400" b="0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Ni,V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mg/Nm</a:t>
                      </a:r>
                      <a:r>
                        <a:rPr kumimoji="0" lang="es-E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---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EC0"/>
                          </a:solidFill>
                          <a:effectLst/>
                          <a:latin typeface="Arial" charset="0"/>
                        </a:rPr>
                        <a:t>0.160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4589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Cd + Tl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mg/Nm</a:t>
                      </a:r>
                      <a:r>
                        <a:rPr kumimoji="0" lang="es-E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---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EC0"/>
                          </a:solidFill>
                          <a:effectLst/>
                          <a:latin typeface="Arial" charset="0"/>
                        </a:rPr>
                        <a:t>0.0041 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4605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Hg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mg/Nm</a:t>
                      </a:r>
                      <a:r>
                        <a:rPr kumimoji="0" lang="es-E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---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EC0"/>
                          </a:solidFill>
                          <a:effectLst/>
                          <a:latin typeface="Arial" charset="0"/>
                        </a:rPr>
                        <a:t>0.0031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5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F6D5076-813C-4E5E-8802-A8C3EAEDC204}" type="slidenum">
              <a:rPr lang="ca-ES" smtClean="0"/>
              <a:pPr/>
              <a:t>22</a:t>
            </a:fld>
            <a:endParaRPr lang="ca-ES" smtClean="0"/>
          </a:p>
        </p:txBody>
      </p:sp>
      <p:sp>
        <p:nvSpPr>
          <p:cNvPr id="40964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a-ES" sz="2400" smtClean="0">
                <a:solidFill>
                  <a:srgbClr val="00642D"/>
                </a:solidFill>
              </a:rPr>
              <a:t>EVOLUCIÓ DELS LÍMITS EMISSIONS</a:t>
            </a:r>
          </a:p>
        </p:txBody>
      </p:sp>
      <p:graphicFrame>
        <p:nvGraphicFramePr>
          <p:cNvPr id="10" name="Group 5"/>
          <p:cNvGraphicFramePr>
            <a:graphicFrameLocks/>
          </p:cNvGraphicFramePr>
          <p:nvPr/>
        </p:nvGraphicFramePr>
        <p:xfrm>
          <a:off x="571475" y="2000240"/>
          <a:ext cx="7929615" cy="4214843"/>
        </p:xfrm>
        <a:graphic>
          <a:graphicData uri="http://schemas.openxmlformats.org/drawingml/2006/table">
            <a:tbl>
              <a:tblPr/>
              <a:tblGrid>
                <a:gridCol w="1704065"/>
                <a:gridCol w="1318351"/>
                <a:gridCol w="1245110"/>
                <a:gridCol w="1245110"/>
                <a:gridCol w="1171868"/>
                <a:gridCol w="1245111"/>
              </a:tblGrid>
              <a:tr h="12581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Contaminant</a:t>
                      </a:r>
                      <a:endParaRPr kumimoji="0" lang="es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Unitats</a:t>
                      </a:r>
                      <a:endParaRPr kumimoji="0" lang="es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Límit RD 833/75</a:t>
                      </a:r>
                      <a:endParaRPr kumimoji="0" lang="es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Límit</a:t>
                      </a: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RD 323/94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Límit</a:t>
                      </a: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RD 653/03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Valors PVE Any 2009</a:t>
                      </a:r>
                      <a:endParaRPr kumimoji="0" lang="es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33">
                        <a:alpha val="50000"/>
                      </a:srgbClr>
                    </a:solidFill>
                  </a:tcPr>
                </a:tc>
              </a:tr>
              <a:tr h="7307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NOx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mg/Nm</a:t>
                      </a:r>
                      <a:r>
                        <a:rPr kumimoji="0" lang="es-E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---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(300 ppm)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EC0"/>
                          </a:solidFill>
                          <a:effectLst/>
                          <a:latin typeface="Arial" charset="0"/>
                        </a:rPr>
                        <a:t>140,1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5EC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5191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mg/Nm</a:t>
                      </a:r>
                      <a:r>
                        <a:rPr kumimoji="0" lang="es-E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---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EC0"/>
                          </a:solidFill>
                          <a:effectLst/>
                          <a:latin typeface="Arial" charset="0"/>
                        </a:rPr>
                        <a:t>1,08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5EC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5154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HF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mg/Nm</a:t>
                      </a:r>
                      <a:r>
                        <a:rPr kumimoji="0" lang="es-E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---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EC0"/>
                          </a:solidFill>
                          <a:effectLst/>
                          <a:latin typeface="Arial" charset="0"/>
                        </a:rPr>
                        <a:t>0,07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5EC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517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</a:t>
                      </a:r>
                      <a:r>
                        <a:rPr kumimoji="0" lang="es-E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mg/Nm</a:t>
                      </a:r>
                      <a:r>
                        <a:rPr kumimoji="0" lang="es-E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---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EC0"/>
                          </a:solidFill>
                          <a:effectLst/>
                          <a:latin typeface="Arial" charset="0"/>
                        </a:rPr>
                        <a:t>7,9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5EC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6739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Dioxines</a:t>
                      </a: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i </a:t>
                      </a:r>
                      <a:r>
                        <a:rPr kumimoji="0" lang="es-ES" sz="1400" b="0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furans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ng/Nm</a:t>
                      </a:r>
                      <a:r>
                        <a:rPr kumimoji="0" lang="es-E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---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EC0"/>
                          </a:solidFill>
                          <a:effectLst/>
                          <a:latin typeface="Arial" charset="0"/>
                        </a:rPr>
                        <a:t>0.0265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5EC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46158"/>
          </a:xfrm>
        </p:spPr>
        <p:txBody>
          <a:bodyPr>
            <a:normAutofit/>
          </a:bodyPr>
          <a:lstStyle/>
          <a:p>
            <a:r>
              <a:rPr lang="ca-ES" sz="2400" b="1" dirty="0" smtClean="0">
                <a:solidFill>
                  <a:srgbClr val="00642D"/>
                </a:solidFill>
              </a:rPr>
              <a:t>CENTRE DE TRACTAMENT DE RESIDUS </a:t>
            </a:r>
            <a:br>
              <a:rPr lang="ca-ES" sz="2400" b="1" dirty="0" smtClean="0">
                <a:solidFill>
                  <a:srgbClr val="00642D"/>
                </a:solidFill>
              </a:rPr>
            </a:br>
            <a:r>
              <a:rPr lang="ca-ES" sz="2400" b="1" dirty="0" smtClean="0">
                <a:solidFill>
                  <a:srgbClr val="00642D"/>
                </a:solidFill>
              </a:rPr>
              <a:t>METROPOLITANS DE GAVÀ - VILADECANS</a:t>
            </a:r>
            <a:endParaRPr lang="es-ES" sz="2400" dirty="0">
              <a:solidFill>
                <a:srgbClr val="00642D"/>
              </a:solidFill>
            </a:endParaRPr>
          </a:p>
        </p:txBody>
      </p:sp>
      <p:pic>
        <p:nvPicPr>
          <p:cNvPr id="5" name="4 Marcador de contenido" descr="XAKENVKV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00034" y="1500174"/>
            <a:ext cx="8072495" cy="4929222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571500"/>
            <a:ext cx="3857621" cy="5715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564313"/>
            <a:ext cx="2133600" cy="365125"/>
          </a:xfrm>
        </p:spPr>
        <p:txBody>
          <a:bodyPr/>
          <a:lstStyle/>
          <a:p>
            <a:pPr>
              <a:defRPr/>
            </a:pPr>
            <a:fld id="{5E827CC8-7AF2-494C-982F-9B5DCD8D681F}" type="slidenum">
              <a:rPr lang="es-ES"/>
              <a:pPr>
                <a:defRPr/>
              </a:pPr>
              <a:t>24</a:t>
            </a:fld>
            <a:endParaRPr lang="es-ES"/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>
          <a:xfrm>
            <a:off x="500034" y="2928934"/>
            <a:ext cx="4500594" cy="2071702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r>
              <a:rPr lang="ca-ES" sz="1200" kern="0" dirty="0">
                <a:solidFill>
                  <a:srgbClr val="008000"/>
                </a:solidFill>
                <a:latin typeface="+mn-lt"/>
              </a:rPr>
              <a:t>     </a:t>
            </a:r>
            <a:r>
              <a:rPr lang="ca-ES" sz="1200" kern="0" dirty="0" smtClean="0">
                <a:solidFill>
                  <a:srgbClr val="008000"/>
                </a:solidFill>
                <a:latin typeface="+mn-lt"/>
              </a:rPr>
              <a:t>    </a:t>
            </a:r>
            <a:r>
              <a:rPr lang="ca-ES" kern="0" dirty="0">
                <a:solidFill>
                  <a:srgbClr val="008000"/>
                </a:solidFill>
                <a:latin typeface="+mn-lt"/>
              </a:rPr>
              <a:t>Ctra. Camí Antic de Barcelona a </a:t>
            </a:r>
            <a:r>
              <a:rPr lang="ca-ES" kern="0" dirty="0" smtClean="0">
                <a:solidFill>
                  <a:srgbClr val="008000"/>
                </a:solidFill>
                <a:latin typeface="+mn-lt"/>
              </a:rPr>
              <a:t>València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r>
              <a:rPr lang="ca-ES" kern="0" dirty="0" smtClean="0">
                <a:solidFill>
                  <a:srgbClr val="008000"/>
                </a:solidFill>
              </a:rPr>
              <a:t>   </a:t>
            </a:r>
            <a:r>
              <a:rPr lang="ca-ES" kern="0" dirty="0" smtClean="0">
                <a:solidFill>
                  <a:srgbClr val="008000"/>
                </a:solidFill>
                <a:latin typeface="+mn-lt"/>
              </a:rPr>
              <a:t>    </a:t>
            </a:r>
            <a:r>
              <a:rPr lang="ca-ES" kern="0" dirty="0">
                <a:solidFill>
                  <a:srgbClr val="008000"/>
                </a:solidFill>
                <a:latin typeface="+mn-lt"/>
              </a:rPr>
              <a:t>B-210   Km 1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r>
              <a:rPr lang="ca-ES" kern="0" dirty="0">
                <a:solidFill>
                  <a:srgbClr val="008000"/>
                </a:solidFill>
                <a:latin typeface="+mn-lt"/>
              </a:rPr>
              <a:t>       08850 Gavà (Barcelona)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r>
              <a:rPr lang="ca-ES" sz="2500" kern="0" dirty="0">
                <a:latin typeface="+mn-lt"/>
              </a:rPr>
              <a:t>	</a:t>
            </a:r>
            <a:endParaRPr lang="es-ES" sz="2500" kern="0" dirty="0">
              <a:latin typeface="+mn-lt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928662" y="2714620"/>
            <a:ext cx="8215338" cy="125729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a-ES" sz="4000" b="1" dirty="0" smtClean="0">
                <a:solidFill>
                  <a:schemeClr val="bg1"/>
                </a:solidFill>
              </a:rPr>
              <a:t>    </a:t>
            </a:r>
          </a:p>
          <a:p>
            <a:pPr>
              <a:buNone/>
            </a:pPr>
            <a:r>
              <a:rPr lang="ca-ES" sz="4000" b="1" dirty="0" smtClean="0">
                <a:solidFill>
                  <a:schemeClr val="bg1"/>
                </a:solidFill>
              </a:rPr>
              <a:t>   PLANTA DE SELECCIÓ D’ENVASOS</a:t>
            </a:r>
          </a:p>
          <a:p>
            <a:endParaRPr lang="ca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1 Rectángulo"/>
          <p:cNvSpPr>
            <a:spLocks noChangeArrowheads="1"/>
          </p:cNvSpPr>
          <p:nvPr/>
        </p:nvSpPr>
        <p:spPr bwMode="auto">
          <a:xfrm>
            <a:off x="928662" y="2071678"/>
            <a:ext cx="7215188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ca-ES" smtClean="0">
                <a:solidFill>
                  <a:srgbClr val="008000"/>
                </a:solidFill>
                <a:latin typeface="Calibri" pitchFamily="34" charset="0"/>
              </a:rPr>
              <a:t>Treballem </a:t>
            </a:r>
            <a:r>
              <a:rPr lang="ca-ES">
                <a:solidFill>
                  <a:srgbClr val="008000"/>
                </a:solidFill>
                <a:latin typeface="Calibri" pitchFamily="34" charset="0"/>
              </a:rPr>
              <a:t>en la Selecció i Tractament d’envasos de la recollida selectiva (Brossa neta) i en la selecció i trituració de residus voluminosos, fusta i poda, procedent de l’Àrea Metropolitana de Barcelona.</a:t>
            </a:r>
            <a:r>
              <a:rPr lang="es-ES">
                <a:latin typeface="Calibri" pitchFamily="34" charset="0"/>
              </a:rPr>
              <a:t> </a:t>
            </a:r>
          </a:p>
          <a:p>
            <a:pPr algn="just" eaLnBrk="0" hangingPunct="0"/>
            <a:endParaRPr lang="es-ES">
              <a:latin typeface="Calibri" pitchFamily="34" charset="0"/>
            </a:endParaRPr>
          </a:p>
          <a:p>
            <a:pPr algn="just" eaLnBrk="0" hangingPunct="0"/>
            <a:r>
              <a:rPr lang="ca-ES">
                <a:solidFill>
                  <a:srgbClr val="008000"/>
                </a:solidFill>
                <a:latin typeface="Calibri" pitchFamily="34" charset="0"/>
              </a:rPr>
              <a:t>En la Planta d’envasos els residus arriben a la instal·lació i són separats segons el seu volum i composició. S’hi seleccionen els diferents tipus de plàstic (PET, PEAD NATURAL, PEAD COLOR, PEBD i MIX), ferros, aluminis i brics, per ser transportats després a les diferents empreses perquè siguin reciclats i donar una nova vida als envasos ja utilitzats.</a:t>
            </a:r>
          </a:p>
          <a:p>
            <a:pPr algn="just" eaLnBrk="0" hangingPunct="0"/>
            <a:endParaRPr lang="ca-ES">
              <a:solidFill>
                <a:srgbClr val="008000"/>
              </a:solidFill>
              <a:latin typeface="Calibri" pitchFamily="34" charset="0"/>
            </a:endParaRPr>
          </a:p>
          <a:p>
            <a:pPr algn="just" eaLnBrk="0" hangingPunct="0"/>
            <a:endParaRPr lang="ca-ES">
              <a:solidFill>
                <a:srgbClr val="008000"/>
              </a:solidFill>
              <a:latin typeface="Calibri" pitchFamily="34" charset="0"/>
            </a:endParaRPr>
          </a:p>
          <a:p>
            <a:pPr algn="just" eaLnBrk="0" hangingPunct="0"/>
            <a:endParaRPr lang="es-ES">
              <a:latin typeface="Calibri" pitchFamily="34" charset="0"/>
            </a:endParaRPr>
          </a:p>
          <a:p>
            <a:pPr algn="just" eaLnBrk="0" hangingPunct="0"/>
            <a:endParaRPr lang="ca-ES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7171" name="2 Rectángulo"/>
          <p:cNvSpPr>
            <a:spLocks noChangeArrowheads="1"/>
          </p:cNvSpPr>
          <p:nvPr/>
        </p:nvSpPr>
        <p:spPr bwMode="auto">
          <a:xfrm>
            <a:off x="1571625" y="2928938"/>
            <a:ext cx="72151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endParaRPr lang="ca-ES">
              <a:solidFill>
                <a:srgbClr val="008000"/>
              </a:solidFill>
              <a:latin typeface="Calibri" pitchFamily="34" charset="0"/>
            </a:endParaRPr>
          </a:p>
          <a:p>
            <a:pPr algn="just" eaLnBrk="0" hangingPunct="0"/>
            <a:endParaRPr lang="ca-ES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421438"/>
            <a:ext cx="2133600" cy="365125"/>
          </a:xfrm>
        </p:spPr>
        <p:txBody>
          <a:bodyPr/>
          <a:lstStyle/>
          <a:p>
            <a:pPr>
              <a:defRPr/>
            </a:pPr>
            <a:fld id="{5A87CB54-38F1-47AC-8AB8-146F2363B96A}" type="slidenum">
              <a:rPr lang="es-ES"/>
              <a:pPr>
                <a:defRPr/>
              </a:pPr>
              <a:t>26</a:t>
            </a:fld>
            <a:endParaRPr lang="es-E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1 Rectángulo redondeado"/>
          <p:cNvSpPr/>
          <p:nvPr/>
        </p:nvSpPr>
        <p:spPr>
          <a:xfrm>
            <a:off x="1895475" y="3276600"/>
            <a:ext cx="1762125" cy="381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>
                <a:solidFill>
                  <a:srgbClr val="00642D"/>
                </a:solidFill>
              </a:rPr>
              <a:t>A TRACTAMENT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b="1" smtClean="0">
                <a:solidFill>
                  <a:srgbClr val="00642D"/>
                </a:solidFill>
              </a:rPr>
              <a:t>22.219</a:t>
            </a:r>
            <a:r>
              <a:rPr lang="ca-ES" smtClean="0">
                <a:solidFill>
                  <a:srgbClr val="00642D"/>
                </a:solidFill>
              </a:rPr>
              <a:t> </a:t>
            </a:r>
            <a:r>
              <a:rPr lang="ca-ES" err="1">
                <a:solidFill>
                  <a:srgbClr val="00642D"/>
                </a:solidFill>
              </a:rPr>
              <a:t>Tn</a:t>
            </a:r>
            <a:endParaRPr lang="ca-ES">
              <a:solidFill>
                <a:srgbClr val="00642D"/>
              </a:solidFill>
            </a:endParaRPr>
          </a:p>
        </p:txBody>
      </p:sp>
      <p:sp>
        <p:nvSpPr>
          <p:cNvPr id="5" name="2 Rectángulo redondeado"/>
          <p:cNvSpPr>
            <a:spLocks noChangeArrowheads="1"/>
          </p:cNvSpPr>
          <p:nvPr/>
        </p:nvSpPr>
        <p:spPr bwMode="auto">
          <a:xfrm>
            <a:off x="2143108" y="5715016"/>
            <a:ext cx="1181101" cy="5238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AFDA7"/>
              </a:gs>
              <a:gs pos="35001">
                <a:srgbClr val="E4FDC2"/>
              </a:gs>
              <a:gs pos="100000">
                <a:srgbClr val="F5FFE6"/>
              </a:gs>
            </a:gsLst>
            <a:lin ang="16200000" scaled="1"/>
          </a:gradFill>
          <a:ln w="9525" algn="ctr">
            <a:solidFill>
              <a:srgbClr val="98B954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ca-ES" sz="1000" b="1" smtClean="0">
                <a:solidFill>
                  <a:srgbClr val="00642D"/>
                </a:solidFill>
              </a:rPr>
              <a:t>REBUIG  </a:t>
            </a:r>
            <a:r>
              <a:rPr lang="ca-ES" b="1" smtClean="0">
                <a:solidFill>
                  <a:srgbClr val="00642D"/>
                </a:solidFill>
              </a:rPr>
              <a:t>7.483</a:t>
            </a:r>
            <a:r>
              <a:rPr lang="ca-ES" smtClean="0">
                <a:solidFill>
                  <a:srgbClr val="00642D"/>
                </a:solidFill>
              </a:rPr>
              <a:t> </a:t>
            </a:r>
            <a:r>
              <a:rPr lang="ca-ES" err="1" smtClean="0">
                <a:solidFill>
                  <a:srgbClr val="00642D"/>
                </a:solidFill>
              </a:rPr>
              <a:t>Tn</a:t>
            </a:r>
            <a:endParaRPr lang="ca-ES" smtClean="0">
              <a:solidFill>
                <a:srgbClr val="00642D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ca-ES" smtClean="0">
                <a:solidFill>
                  <a:srgbClr val="00642D"/>
                </a:solidFill>
              </a:rPr>
              <a:t>(33,7%)</a:t>
            </a:r>
            <a:endParaRPr lang="ca-ES">
              <a:solidFill>
                <a:srgbClr val="00642D"/>
              </a:solidFill>
            </a:endParaRPr>
          </a:p>
        </p:txBody>
      </p:sp>
      <p:sp>
        <p:nvSpPr>
          <p:cNvPr id="6" name="3 Rectángulo redondeado"/>
          <p:cNvSpPr>
            <a:spLocks noChangeArrowheads="1"/>
          </p:cNvSpPr>
          <p:nvPr/>
        </p:nvSpPr>
        <p:spPr bwMode="auto">
          <a:xfrm>
            <a:off x="571472" y="3786191"/>
            <a:ext cx="1728788" cy="35719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AFDA7"/>
              </a:gs>
              <a:gs pos="35001">
                <a:srgbClr val="E4FDC2"/>
              </a:gs>
              <a:gs pos="100000">
                <a:srgbClr val="F5FFE6"/>
              </a:gs>
            </a:gsLst>
            <a:lin ang="16200000" scaled="1"/>
          </a:gradFill>
          <a:ln w="9525" algn="ctr">
            <a:solidFill>
              <a:srgbClr val="98B954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 sz="1000"/>
            </a:pPr>
            <a:endParaRPr lang="ca-ES" b="1" smtClean="0">
              <a:solidFill>
                <a:srgbClr val="00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ca-ES" b="1" smtClean="0">
                <a:solidFill>
                  <a:srgbClr val="00642D"/>
                </a:solidFill>
              </a:rPr>
              <a:t>BRICS </a:t>
            </a:r>
            <a:r>
              <a:rPr lang="ca-ES" smtClean="0">
                <a:solidFill>
                  <a:srgbClr val="00642D"/>
                </a:solidFill>
              </a:rPr>
              <a:t> </a:t>
            </a:r>
            <a:r>
              <a:rPr lang="ca-ES" b="1">
                <a:solidFill>
                  <a:srgbClr val="00642D"/>
                </a:solidFill>
              </a:rPr>
              <a:t>1251 </a:t>
            </a:r>
            <a:r>
              <a:rPr lang="ca-ES" err="1" smtClean="0">
                <a:solidFill>
                  <a:srgbClr val="00642D"/>
                </a:solidFill>
              </a:rPr>
              <a:t>Tn</a:t>
            </a:r>
            <a:r>
              <a:rPr lang="ca-ES" smtClean="0">
                <a:solidFill>
                  <a:srgbClr val="00642D"/>
                </a:solidFill>
              </a:rPr>
              <a:t> (5,6 %)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000"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4 Rectángulo redondeado"/>
          <p:cNvSpPr>
            <a:spLocks noChangeArrowheads="1"/>
          </p:cNvSpPr>
          <p:nvPr/>
        </p:nvSpPr>
        <p:spPr bwMode="auto">
          <a:xfrm>
            <a:off x="571472" y="4214818"/>
            <a:ext cx="1743103" cy="35243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AFDA7"/>
              </a:gs>
              <a:gs pos="35001">
                <a:srgbClr val="E4FDC2"/>
              </a:gs>
              <a:gs pos="100000">
                <a:srgbClr val="F5FFE6"/>
              </a:gs>
            </a:gsLst>
            <a:lin ang="16200000" scaled="1"/>
          </a:gradFill>
          <a:ln w="9525" algn="ctr">
            <a:solidFill>
              <a:srgbClr val="98B954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ca-ES" b="1">
                <a:solidFill>
                  <a:srgbClr val="00642D"/>
                </a:solidFill>
              </a:rPr>
              <a:t>FERRALLA</a:t>
            </a:r>
            <a:r>
              <a:rPr lang="ca-ES">
                <a:solidFill>
                  <a:srgbClr val="00642D"/>
                </a:solidFill>
              </a:rPr>
              <a:t>  </a:t>
            </a:r>
            <a:r>
              <a:rPr lang="ca-ES" b="1" smtClean="0">
                <a:solidFill>
                  <a:srgbClr val="00642D"/>
                </a:solidFill>
              </a:rPr>
              <a:t>2588</a:t>
            </a:r>
            <a:r>
              <a:rPr lang="ca-ES" smtClean="0">
                <a:solidFill>
                  <a:srgbClr val="00642D"/>
                </a:solidFill>
              </a:rPr>
              <a:t> </a:t>
            </a:r>
            <a:r>
              <a:rPr lang="ca-ES" err="1" smtClean="0">
                <a:solidFill>
                  <a:srgbClr val="00642D"/>
                </a:solidFill>
              </a:rPr>
              <a:t>Tn</a:t>
            </a:r>
            <a:r>
              <a:rPr lang="ca-ES" smtClean="0">
                <a:solidFill>
                  <a:srgbClr val="00642D"/>
                </a:solidFill>
              </a:rPr>
              <a:t>(11,6 %)</a:t>
            </a:r>
            <a:endParaRPr lang="ca-ES">
              <a:solidFill>
                <a:srgbClr val="00642D"/>
              </a:solidFill>
            </a:endParaRPr>
          </a:p>
        </p:txBody>
      </p:sp>
      <p:sp>
        <p:nvSpPr>
          <p:cNvPr id="8" name="5 Rectángulo redondeado"/>
          <p:cNvSpPr/>
          <p:nvPr/>
        </p:nvSpPr>
        <p:spPr>
          <a:xfrm>
            <a:off x="571472" y="5072074"/>
            <a:ext cx="1714512" cy="3571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000" b="1">
                <a:solidFill>
                  <a:srgbClr val="00642D"/>
                </a:solidFill>
              </a:rPr>
              <a:t>PAPER CARTRÓ </a:t>
            </a:r>
            <a:r>
              <a:rPr lang="ca-ES" sz="1000" b="1" smtClean="0">
                <a:solidFill>
                  <a:srgbClr val="00642D"/>
                </a:solidFill>
              </a:rPr>
              <a:t>330 </a:t>
            </a:r>
            <a:r>
              <a:rPr lang="ca-ES" sz="1000" err="1">
                <a:solidFill>
                  <a:srgbClr val="00642D"/>
                </a:solidFill>
              </a:rPr>
              <a:t>Tn</a:t>
            </a:r>
            <a:r>
              <a:rPr lang="ca-ES" sz="1000">
                <a:solidFill>
                  <a:srgbClr val="00642D"/>
                </a:solidFill>
              </a:rPr>
              <a:t> </a:t>
            </a:r>
            <a:r>
              <a:rPr lang="ca-ES" sz="1000" smtClean="0">
                <a:solidFill>
                  <a:srgbClr val="00642D"/>
                </a:solidFill>
              </a:rPr>
              <a:t>(1,8%)</a:t>
            </a:r>
            <a:endParaRPr lang="ca-ES" sz="1000">
              <a:solidFill>
                <a:srgbClr val="00642D"/>
              </a:solidFill>
            </a:endParaRPr>
          </a:p>
        </p:txBody>
      </p:sp>
      <p:sp>
        <p:nvSpPr>
          <p:cNvPr id="12" name="9 Flecha arriba"/>
          <p:cNvSpPr/>
          <p:nvPr/>
        </p:nvSpPr>
        <p:spPr>
          <a:xfrm rot="10800000">
            <a:off x="2724150" y="3695700"/>
            <a:ext cx="171450" cy="1962150"/>
          </a:xfrm>
          <a:prstGeom prst="up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a-ES"/>
          </a:p>
        </p:txBody>
      </p:sp>
      <p:sp>
        <p:nvSpPr>
          <p:cNvPr id="13" name="10 Rectángulo redondeado"/>
          <p:cNvSpPr/>
          <p:nvPr/>
        </p:nvSpPr>
        <p:spPr>
          <a:xfrm>
            <a:off x="1800225" y="2505075"/>
            <a:ext cx="1838325" cy="381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600" b="1">
                <a:solidFill>
                  <a:srgbClr val="00642D"/>
                </a:solidFill>
              </a:rPr>
              <a:t>ENVASOS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800">
                <a:solidFill>
                  <a:srgbClr val="00642D"/>
                </a:solidFill>
              </a:rPr>
              <a:t>Recollida selectiva -Contenidor Groc</a:t>
            </a:r>
          </a:p>
        </p:txBody>
      </p:sp>
      <p:sp>
        <p:nvSpPr>
          <p:cNvPr id="14" name="11 Flecha arriba"/>
          <p:cNvSpPr/>
          <p:nvPr/>
        </p:nvSpPr>
        <p:spPr>
          <a:xfrm rot="10800000">
            <a:off x="2066925" y="2152650"/>
            <a:ext cx="161925" cy="333375"/>
          </a:xfrm>
          <a:prstGeom prst="up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a-ES"/>
          </a:p>
        </p:txBody>
      </p:sp>
      <p:sp>
        <p:nvSpPr>
          <p:cNvPr id="15" name="12 Flecha arriba"/>
          <p:cNvSpPr/>
          <p:nvPr/>
        </p:nvSpPr>
        <p:spPr>
          <a:xfrm rot="10800000">
            <a:off x="3086100" y="2143125"/>
            <a:ext cx="161925" cy="333375"/>
          </a:xfrm>
          <a:prstGeom prst="up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a-ES"/>
          </a:p>
        </p:txBody>
      </p:sp>
      <p:sp>
        <p:nvSpPr>
          <p:cNvPr id="9230" name="41 Rectángulo redondeado"/>
          <p:cNvSpPr>
            <a:spLocks noChangeArrowheads="1"/>
          </p:cNvSpPr>
          <p:nvPr/>
        </p:nvSpPr>
        <p:spPr bwMode="auto">
          <a:xfrm>
            <a:off x="1143000" y="1428736"/>
            <a:ext cx="1457325" cy="676289"/>
          </a:xfrm>
          <a:prstGeom prst="roundRect">
            <a:avLst>
              <a:gd name="adj" fmla="val 16667"/>
            </a:avLst>
          </a:prstGeom>
          <a:solidFill>
            <a:srgbClr val="D7E4BD"/>
          </a:solidFill>
          <a:ln w="25400" algn="ctr">
            <a:solidFill>
              <a:srgbClr val="C3D69B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ca-ES" sz="1100">
                <a:solidFill>
                  <a:srgbClr val="00642D"/>
                </a:solidFill>
                <a:latin typeface="Calibri" pitchFamily="34" charset="0"/>
              </a:rPr>
              <a:t>BARCELONA</a:t>
            </a:r>
          </a:p>
          <a:p>
            <a:pPr algn="ctr"/>
            <a:r>
              <a:rPr lang="ca-ES" sz="1100" b="1">
                <a:solidFill>
                  <a:srgbClr val="00642D"/>
                </a:solidFill>
                <a:latin typeface="Calibri" pitchFamily="34" charset="0"/>
              </a:rPr>
              <a:t>15.458 </a:t>
            </a:r>
            <a:r>
              <a:rPr lang="ca-ES" sz="1100">
                <a:solidFill>
                  <a:srgbClr val="00642D"/>
                </a:solidFill>
                <a:latin typeface="Calibri" pitchFamily="34" charset="0"/>
              </a:rPr>
              <a:t>Tn</a:t>
            </a:r>
          </a:p>
        </p:txBody>
      </p:sp>
      <p:sp>
        <p:nvSpPr>
          <p:cNvPr id="9231" name="42 Rectángulo redondeado"/>
          <p:cNvSpPr>
            <a:spLocks noChangeArrowheads="1"/>
          </p:cNvSpPr>
          <p:nvPr/>
        </p:nvSpPr>
        <p:spPr bwMode="auto">
          <a:xfrm>
            <a:off x="2676525" y="1419225"/>
            <a:ext cx="1438275" cy="676275"/>
          </a:xfrm>
          <a:prstGeom prst="roundRect">
            <a:avLst>
              <a:gd name="adj" fmla="val 16667"/>
            </a:avLst>
          </a:prstGeom>
          <a:solidFill>
            <a:srgbClr val="D7E4BD"/>
          </a:solidFill>
          <a:ln w="25400" algn="ctr">
            <a:solidFill>
              <a:srgbClr val="C3D69B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ca-ES" sz="1100">
                <a:solidFill>
                  <a:srgbClr val="00642D"/>
                </a:solidFill>
                <a:latin typeface="Calibri" pitchFamily="34" charset="0"/>
              </a:rPr>
              <a:t>ENTITAT  METROPOLITANA</a:t>
            </a:r>
          </a:p>
          <a:p>
            <a:pPr algn="ctr"/>
            <a:r>
              <a:rPr lang="ca-ES" sz="1100" b="1">
                <a:solidFill>
                  <a:srgbClr val="00642D"/>
                </a:solidFill>
                <a:latin typeface="Calibri" pitchFamily="34" charset="0"/>
              </a:rPr>
              <a:t>7.372</a:t>
            </a:r>
            <a:r>
              <a:rPr lang="ca-ES" sz="1100">
                <a:solidFill>
                  <a:srgbClr val="00642D"/>
                </a:solidFill>
                <a:latin typeface="Calibri" pitchFamily="34" charset="0"/>
              </a:rPr>
              <a:t> </a:t>
            </a:r>
            <a:r>
              <a:rPr lang="ca-ES" sz="1100" err="1">
                <a:solidFill>
                  <a:srgbClr val="00642D"/>
                </a:solidFill>
                <a:latin typeface="Calibri" pitchFamily="34" charset="0"/>
              </a:rPr>
              <a:t>Tn</a:t>
            </a:r>
            <a:endParaRPr lang="ca-ES" sz="1100">
              <a:solidFill>
                <a:srgbClr val="00642D"/>
              </a:solidFill>
              <a:latin typeface="Calibri" pitchFamily="34" charset="0"/>
            </a:endParaRPr>
          </a:p>
        </p:txBody>
      </p:sp>
      <p:sp>
        <p:nvSpPr>
          <p:cNvPr id="18" name="15 Flecha arriba"/>
          <p:cNvSpPr/>
          <p:nvPr/>
        </p:nvSpPr>
        <p:spPr>
          <a:xfrm rot="10800000">
            <a:off x="2647950" y="2933700"/>
            <a:ext cx="161925" cy="333375"/>
          </a:xfrm>
          <a:prstGeom prst="up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a-ES"/>
          </a:p>
        </p:txBody>
      </p:sp>
      <p:sp>
        <p:nvSpPr>
          <p:cNvPr id="9233" name="42 Rectángulo redondeado"/>
          <p:cNvSpPr>
            <a:spLocks noChangeArrowheads="1"/>
          </p:cNvSpPr>
          <p:nvPr/>
        </p:nvSpPr>
        <p:spPr bwMode="auto">
          <a:xfrm>
            <a:off x="5429256" y="3214686"/>
            <a:ext cx="2928958" cy="2286016"/>
          </a:xfrm>
          <a:prstGeom prst="roundRect">
            <a:avLst>
              <a:gd name="adj" fmla="val 16667"/>
            </a:avLst>
          </a:prstGeom>
          <a:solidFill>
            <a:srgbClr val="D7E4BD"/>
          </a:solidFill>
          <a:ln w="25400" algn="ctr">
            <a:solidFill>
              <a:srgbClr val="C3D69B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ca-ES" sz="1400" b="1" dirty="0">
                <a:solidFill>
                  <a:srgbClr val="00642D"/>
                </a:solidFill>
                <a:latin typeface="Calibri" pitchFamily="34" charset="0"/>
              </a:rPr>
              <a:t>VALORITZACIÓ MITJANA: </a:t>
            </a:r>
            <a:r>
              <a:rPr lang="ca-ES" sz="1400" dirty="0">
                <a:solidFill>
                  <a:srgbClr val="00642D"/>
                </a:solidFill>
                <a:latin typeface="Calibri" pitchFamily="34" charset="0"/>
              </a:rPr>
              <a:t>66,4%</a:t>
            </a:r>
          </a:p>
          <a:p>
            <a:pPr algn="just"/>
            <a:endParaRPr lang="ca-ES" sz="1400" dirty="0">
              <a:solidFill>
                <a:srgbClr val="00642D"/>
              </a:solidFill>
              <a:latin typeface="Calibri" pitchFamily="34" charset="0"/>
            </a:endParaRPr>
          </a:p>
          <a:p>
            <a:pPr algn="just"/>
            <a:r>
              <a:rPr lang="ca-ES" sz="1200" b="1" dirty="0">
                <a:solidFill>
                  <a:srgbClr val="00642D"/>
                </a:solidFill>
                <a:latin typeface="Calibri" pitchFamily="34" charset="0"/>
              </a:rPr>
              <a:t>ESTALVI EMISSIONS </a:t>
            </a:r>
            <a:r>
              <a:rPr lang="ca-ES" sz="1200" b="1" dirty="0" err="1">
                <a:solidFill>
                  <a:srgbClr val="00642D"/>
                </a:solidFill>
                <a:latin typeface="Calibri" pitchFamily="34" charset="0"/>
              </a:rPr>
              <a:t>Tn</a:t>
            </a:r>
            <a:r>
              <a:rPr lang="ca-ES" sz="1200" b="1" dirty="0">
                <a:solidFill>
                  <a:srgbClr val="00642D"/>
                </a:solidFill>
                <a:latin typeface="Calibri" pitchFamily="34" charset="0"/>
              </a:rPr>
              <a:t> CO</a:t>
            </a:r>
            <a:r>
              <a:rPr lang="ca-ES" sz="1200" b="1" baseline="-25000" dirty="0">
                <a:solidFill>
                  <a:srgbClr val="00642D"/>
                </a:solidFill>
                <a:latin typeface="Calibri" pitchFamily="34" charset="0"/>
              </a:rPr>
              <a:t>2</a:t>
            </a:r>
            <a:r>
              <a:rPr lang="ca-ES" sz="1200" dirty="0">
                <a:solidFill>
                  <a:srgbClr val="00642D"/>
                </a:solidFill>
                <a:latin typeface="Calibri" pitchFamily="34" charset="0"/>
              </a:rPr>
              <a:t>:</a:t>
            </a:r>
          </a:p>
          <a:p>
            <a:pPr algn="just"/>
            <a:r>
              <a:rPr lang="ca-ES" sz="1200" b="1" dirty="0">
                <a:solidFill>
                  <a:srgbClr val="00642D"/>
                </a:solidFill>
                <a:latin typeface="Calibri" pitchFamily="34" charset="0"/>
              </a:rPr>
              <a:t>23.009 </a:t>
            </a:r>
            <a:r>
              <a:rPr lang="ca-ES" sz="1200" b="1" dirty="0" err="1">
                <a:solidFill>
                  <a:srgbClr val="00642D"/>
                </a:solidFill>
                <a:latin typeface="Calibri" pitchFamily="34" charset="0"/>
              </a:rPr>
              <a:t>Tn</a:t>
            </a:r>
            <a:r>
              <a:rPr lang="ca-ES" sz="1200" b="1" dirty="0">
                <a:solidFill>
                  <a:srgbClr val="00642D"/>
                </a:solidFill>
                <a:latin typeface="Calibri" pitchFamily="34" charset="0"/>
              </a:rPr>
              <a:t> </a:t>
            </a:r>
            <a:r>
              <a:rPr lang="ca-ES" sz="1200" dirty="0">
                <a:solidFill>
                  <a:srgbClr val="00642D"/>
                </a:solidFill>
                <a:latin typeface="Calibri" pitchFamily="34" charset="0"/>
              </a:rPr>
              <a:t>de CO</a:t>
            </a:r>
            <a:r>
              <a:rPr lang="ca-ES" sz="1200" baseline="-25000" dirty="0">
                <a:solidFill>
                  <a:srgbClr val="00642D"/>
                </a:solidFill>
                <a:latin typeface="Calibri" pitchFamily="34" charset="0"/>
              </a:rPr>
              <a:t>2</a:t>
            </a:r>
            <a:r>
              <a:rPr lang="ca-ES" sz="1200" dirty="0">
                <a:solidFill>
                  <a:srgbClr val="00642D"/>
                </a:solidFill>
                <a:latin typeface="Calibri" pitchFamily="34" charset="0"/>
              </a:rPr>
              <a:t> al 2009</a:t>
            </a:r>
          </a:p>
          <a:p>
            <a:pPr algn="just">
              <a:buFont typeface="Arial" charset="0"/>
              <a:buChar char="•"/>
            </a:pPr>
            <a:r>
              <a:rPr lang="ca-ES" sz="1200" dirty="0">
                <a:solidFill>
                  <a:srgbClr val="00642D"/>
                </a:solidFill>
                <a:latin typeface="Calibri" pitchFamily="34" charset="0"/>
              </a:rPr>
              <a:t>Reciclatge Plàstics i </a:t>
            </a:r>
            <a:r>
              <a:rPr lang="ca-ES" sz="1200" dirty="0" smtClean="0">
                <a:solidFill>
                  <a:srgbClr val="00642D"/>
                </a:solidFill>
                <a:latin typeface="Calibri" pitchFamily="34" charset="0"/>
              </a:rPr>
              <a:t>Brics </a:t>
            </a:r>
            <a:r>
              <a:rPr lang="ca-ES" sz="1200" dirty="0">
                <a:solidFill>
                  <a:srgbClr val="00642D"/>
                </a:solidFill>
                <a:latin typeface="Calibri" pitchFamily="34" charset="0"/>
              </a:rPr>
              <a:t>: 17.589 </a:t>
            </a:r>
            <a:r>
              <a:rPr lang="ca-ES" sz="1200" dirty="0" err="1">
                <a:solidFill>
                  <a:srgbClr val="00642D"/>
                </a:solidFill>
                <a:latin typeface="Calibri" pitchFamily="34" charset="0"/>
              </a:rPr>
              <a:t>Tn</a:t>
            </a:r>
            <a:endParaRPr lang="ca-ES" sz="1200" dirty="0">
              <a:solidFill>
                <a:srgbClr val="00642D"/>
              </a:solidFill>
              <a:latin typeface="Calibri" pitchFamily="34" charset="0"/>
            </a:endParaRPr>
          </a:p>
          <a:p>
            <a:pPr algn="just">
              <a:buFont typeface="Arial" charset="0"/>
              <a:buChar char="•"/>
            </a:pPr>
            <a:r>
              <a:rPr lang="ca-ES" sz="1200" dirty="0">
                <a:solidFill>
                  <a:srgbClr val="00642D"/>
                </a:solidFill>
                <a:latin typeface="Calibri" pitchFamily="34" charset="0"/>
              </a:rPr>
              <a:t>Reciclatge Paper: 330 </a:t>
            </a:r>
            <a:r>
              <a:rPr lang="ca-ES" sz="1200" dirty="0" err="1">
                <a:solidFill>
                  <a:srgbClr val="00642D"/>
                </a:solidFill>
                <a:latin typeface="Calibri" pitchFamily="34" charset="0"/>
              </a:rPr>
              <a:t>Tn</a:t>
            </a:r>
            <a:endParaRPr lang="ca-ES" sz="1200" dirty="0">
              <a:solidFill>
                <a:srgbClr val="00642D"/>
              </a:solidFill>
              <a:latin typeface="Calibri" pitchFamily="34" charset="0"/>
            </a:endParaRPr>
          </a:p>
          <a:p>
            <a:pPr algn="just">
              <a:buFont typeface="Arial" charset="0"/>
              <a:buChar char="•"/>
            </a:pPr>
            <a:r>
              <a:rPr lang="ca-ES" sz="1200" dirty="0">
                <a:solidFill>
                  <a:srgbClr val="00642D"/>
                </a:solidFill>
                <a:latin typeface="Calibri" pitchFamily="34" charset="0"/>
              </a:rPr>
              <a:t>Reciclatge Ferralla i Alumini:5.090 </a:t>
            </a:r>
            <a:r>
              <a:rPr lang="ca-ES" sz="1200" dirty="0" err="1">
                <a:solidFill>
                  <a:srgbClr val="00642D"/>
                </a:solidFill>
                <a:latin typeface="Calibri" pitchFamily="34" charset="0"/>
              </a:rPr>
              <a:t>Tn</a:t>
            </a:r>
            <a:endParaRPr lang="ca-ES" sz="1200" dirty="0">
              <a:solidFill>
                <a:srgbClr val="00642D"/>
              </a:solidFill>
              <a:latin typeface="Calibri" pitchFamily="34" charset="0"/>
            </a:endParaRPr>
          </a:p>
          <a:p>
            <a:pPr algn="just"/>
            <a:endParaRPr lang="ca-ES" sz="1200" dirty="0">
              <a:solidFill>
                <a:srgbClr val="00642D"/>
              </a:solidFill>
              <a:latin typeface="Calibri" pitchFamily="34" charset="0"/>
            </a:endParaRPr>
          </a:p>
          <a:p>
            <a:pPr algn="ctr"/>
            <a:endParaRPr lang="ca-ES" sz="16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" name="2 Rectángulo redondeado"/>
          <p:cNvSpPr>
            <a:spLocks noChangeArrowheads="1"/>
          </p:cNvSpPr>
          <p:nvPr/>
        </p:nvSpPr>
        <p:spPr bwMode="auto">
          <a:xfrm>
            <a:off x="3714744" y="5715016"/>
            <a:ext cx="1928826" cy="5238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AFDA7"/>
              </a:gs>
              <a:gs pos="35001">
                <a:srgbClr val="E4FDC2"/>
              </a:gs>
              <a:gs pos="100000">
                <a:srgbClr val="F5FFE6"/>
              </a:gs>
            </a:gsLst>
            <a:lin ang="16200000" scaled="1"/>
          </a:gradFill>
          <a:ln w="9525" algn="ctr">
            <a:solidFill>
              <a:srgbClr val="98B954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ca-ES" b="1" smtClean="0">
                <a:solidFill>
                  <a:srgbClr val="00642D"/>
                </a:solidFill>
              </a:rPr>
              <a:t>VALORTIZACIÓ ENERGÈTICA (66,7%) del REBUIG</a:t>
            </a:r>
            <a:endParaRPr lang="ca-ES" b="1">
              <a:solidFill>
                <a:srgbClr val="00642D"/>
              </a:solidFill>
            </a:endParaRPr>
          </a:p>
        </p:txBody>
      </p:sp>
      <p:sp>
        <p:nvSpPr>
          <p:cNvPr id="23" name="Rectangle 4"/>
          <p:cNvSpPr txBox="1">
            <a:spLocks noChangeArrowheads="1"/>
          </p:cNvSpPr>
          <p:nvPr/>
        </p:nvSpPr>
        <p:spPr bwMode="auto">
          <a:xfrm>
            <a:off x="2285984" y="428604"/>
            <a:ext cx="6858016" cy="78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</a:t>
            </a:r>
            <a:r>
              <a:rPr lang="es-ES" sz="3200" kern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3200" kern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3200" kern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kern="0" smtClean="0">
                <a:solidFill>
                  <a:srgbClr val="00642D"/>
                </a:solidFill>
                <a:latin typeface="+mj-lt"/>
                <a:ea typeface="+mj-ea"/>
                <a:cs typeface="+mj-cs"/>
              </a:rPr>
              <a:t>ENVASOS- </a:t>
            </a:r>
            <a:r>
              <a:rPr lang="es-ES" sz="2400" kern="0">
                <a:solidFill>
                  <a:srgbClr val="00642D"/>
                </a:solidFill>
                <a:latin typeface="+mj-lt"/>
                <a:ea typeface="+mj-ea"/>
                <a:cs typeface="+mj-cs"/>
              </a:rPr>
              <a:t>Diagrama de </a:t>
            </a:r>
            <a:r>
              <a:rPr lang="ca-ES" sz="2400" kern="0">
                <a:solidFill>
                  <a:srgbClr val="00642D"/>
                </a:solidFill>
                <a:latin typeface="+mj-lt"/>
                <a:ea typeface="+mj-ea"/>
                <a:cs typeface="+mj-cs"/>
              </a:rPr>
              <a:t>producció</a:t>
            </a:r>
          </a:p>
        </p:txBody>
      </p:sp>
      <p:pic>
        <p:nvPicPr>
          <p:cNvPr id="9238" name="Picture 2" descr="http://weib.caib.es/Recursos/envasos_webquest/wq/contenidor_gro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1285860"/>
            <a:ext cx="1428750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24 Flecha derecha"/>
          <p:cNvSpPr/>
          <p:nvPr/>
        </p:nvSpPr>
        <p:spPr>
          <a:xfrm>
            <a:off x="5715008" y="2071678"/>
            <a:ext cx="357199" cy="214314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240" name="41 Rectángulo redondeado"/>
          <p:cNvSpPr>
            <a:spLocks noChangeArrowheads="1"/>
          </p:cNvSpPr>
          <p:nvPr/>
        </p:nvSpPr>
        <p:spPr bwMode="auto">
          <a:xfrm>
            <a:off x="6143636" y="1357298"/>
            <a:ext cx="2214562" cy="1500187"/>
          </a:xfrm>
          <a:prstGeom prst="roundRect">
            <a:avLst>
              <a:gd name="adj" fmla="val 16667"/>
            </a:avLst>
          </a:prstGeom>
          <a:solidFill>
            <a:srgbClr val="D7E4BD"/>
          </a:solidFill>
          <a:ln w="25400" algn="ctr">
            <a:solidFill>
              <a:srgbClr val="C3D69B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ca-ES" sz="1200" b="1">
                <a:solidFill>
                  <a:srgbClr val="00642D"/>
                </a:solidFill>
                <a:latin typeface="Calibri" pitchFamily="34" charset="0"/>
              </a:rPr>
              <a:t>APROXIMADAMENT DURANT EL 2009 HA ENTRAT A LA PLANTA </a:t>
            </a:r>
            <a:r>
              <a:rPr lang="ca-ES" sz="1200" b="1" smtClean="0">
                <a:solidFill>
                  <a:srgbClr val="00642D"/>
                </a:solidFill>
                <a:latin typeface="Calibri" pitchFamily="34" charset="0"/>
              </a:rPr>
              <a:t>EL CONTIGUT DE LA </a:t>
            </a:r>
            <a:r>
              <a:rPr lang="ca-ES" sz="1200" b="1">
                <a:solidFill>
                  <a:srgbClr val="00642D"/>
                </a:solidFill>
                <a:latin typeface="Calibri" pitchFamily="34" charset="0"/>
              </a:rPr>
              <a:t>RECOLLIDA SELECTIVA D’UN TOTAL DE:</a:t>
            </a:r>
          </a:p>
          <a:p>
            <a:pPr algn="ctr"/>
            <a:endParaRPr lang="ca-ES" sz="1400" b="1">
              <a:solidFill>
                <a:srgbClr val="00642D"/>
              </a:solidFill>
              <a:latin typeface="Calibri" pitchFamily="34" charset="0"/>
            </a:endParaRPr>
          </a:p>
          <a:p>
            <a:pPr algn="ctr"/>
            <a:r>
              <a:rPr lang="ca-ES" sz="1400" b="1">
                <a:solidFill>
                  <a:srgbClr val="00642D"/>
                </a:solidFill>
                <a:latin typeface="Calibri" pitchFamily="34" charset="0"/>
              </a:rPr>
              <a:t>365.280 CONTENIDORS GROCS  </a:t>
            </a:r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46F847-5AF9-4FDD-AE90-6D62C8F37C8B}" type="slidenum">
              <a:rPr lang="es-ES"/>
              <a:pPr>
                <a:defRPr/>
              </a:pPr>
              <a:t>27</a:t>
            </a:fld>
            <a:endParaRPr lang="es-ES"/>
          </a:p>
        </p:txBody>
      </p:sp>
      <p:sp>
        <p:nvSpPr>
          <p:cNvPr id="26" name="15 Flecha arriba"/>
          <p:cNvSpPr/>
          <p:nvPr/>
        </p:nvSpPr>
        <p:spPr>
          <a:xfrm rot="5400000">
            <a:off x="3443279" y="5843605"/>
            <a:ext cx="161925" cy="333375"/>
          </a:xfrm>
          <a:prstGeom prst="up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a-ES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3 Rectángulo redondeado"/>
          <p:cNvSpPr>
            <a:spLocks noChangeArrowheads="1"/>
          </p:cNvSpPr>
          <p:nvPr/>
        </p:nvSpPr>
        <p:spPr bwMode="auto">
          <a:xfrm>
            <a:off x="3357554" y="4000504"/>
            <a:ext cx="2000264" cy="107157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AFDA7"/>
              </a:gs>
              <a:gs pos="35001">
                <a:srgbClr val="E4FDC2"/>
              </a:gs>
              <a:gs pos="100000">
                <a:srgbClr val="F5FFE6"/>
              </a:gs>
            </a:gsLst>
            <a:lin ang="16200000" scaled="1"/>
          </a:gradFill>
          <a:ln w="9525" algn="ctr">
            <a:solidFill>
              <a:srgbClr val="98B954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ca-ES" b="1" dirty="0">
                <a:solidFill>
                  <a:srgbClr val="00642D"/>
                </a:solidFill>
              </a:rPr>
              <a:t>PLÀSTICS </a:t>
            </a:r>
            <a:r>
              <a:rPr lang="ca-ES" dirty="0">
                <a:solidFill>
                  <a:srgbClr val="00642D"/>
                </a:solidFill>
              </a:rPr>
              <a:t>    </a:t>
            </a:r>
            <a:r>
              <a:rPr lang="ca-ES" b="1" dirty="0">
                <a:solidFill>
                  <a:srgbClr val="00642D"/>
                </a:solidFill>
              </a:rPr>
              <a:t> 10.475 </a:t>
            </a:r>
            <a:r>
              <a:rPr lang="ca-ES" dirty="0" err="1" smtClean="0">
                <a:solidFill>
                  <a:srgbClr val="00642D"/>
                </a:solidFill>
              </a:rPr>
              <a:t>Tn</a:t>
            </a:r>
            <a:r>
              <a:rPr lang="ca-ES" dirty="0" smtClean="0">
                <a:solidFill>
                  <a:srgbClr val="00642D"/>
                </a:solidFill>
              </a:rPr>
              <a:t> (47,7 %)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ca-ES" dirty="0" err="1" smtClean="0">
                <a:solidFill>
                  <a:srgbClr val="00642D"/>
                </a:solidFill>
              </a:rPr>
              <a:t>PEAD</a:t>
            </a:r>
            <a:r>
              <a:rPr lang="ca-ES" dirty="0" smtClean="0">
                <a:solidFill>
                  <a:srgbClr val="00642D"/>
                </a:solidFill>
              </a:rPr>
              <a:t> Blanc (2,9%)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ca-ES" dirty="0" err="1" smtClean="0">
                <a:solidFill>
                  <a:srgbClr val="00642D"/>
                </a:solidFill>
              </a:rPr>
              <a:t>PEAD</a:t>
            </a:r>
            <a:r>
              <a:rPr lang="ca-ES" dirty="0" smtClean="0">
                <a:solidFill>
                  <a:srgbClr val="00642D"/>
                </a:solidFill>
              </a:rPr>
              <a:t> Color (5,1%)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ca-ES" dirty="0" smtClean="0">
                <a:solidFill>
                  <a:srgbClr val="00642D"/>
                </a:solidFill>
              </a:rPr>
              <a:t>FILM (11,1%)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ca-ES" dirty="0" smtClean="0">
                <a:solidFill>
                  <a:srgbClr val="00642D"/>
                </a:solidFill>
              </a:rPr>
              <a:t>PET (18,2%)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ca-ES" dirty="0" smtClean="0">
                <a:solidFill>
                  <a:srgbClr val="00642D"/>
                </a:solidFill>
              </a:rPr>
              <a:t>MIX (9,8%)</a:t>
            </a:r>
            <a:endParaRPr lang="ca-ES" dirty="0">
              <a:solidFill>
                <a:srgbClr val="00642D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000"/>
            </a:pPr>
            <a:endParaRPr lang="ca-ES" dirty="0">
              <a:solidFill>
                <a:srgbClr val="000000"/>
              </a:solidFill>
            </a:endParaRPr>
          </a:p>
        </p:txBody>
      </p:sp>
      <p:sp>
        <p:nvSpPr>
          <p:cNvPr id="31" name="6 Flecha doblada"/>
          <p:cNvSpPr/>
          <p:nvPr/>
        </p:nvSpPr>
        <p:spPr>
          <a:xfrm rot="10800000" flipH="1">
            <a:off x="2928926" y="3714751"/>
            <a:ext cx="390530" cy="85725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a-ES">
              <a:solidFill>
                <a:sysClr val="windowText" lastClr="000000"/>
              </a:solidFill>
            </a:endParaRPr>
          </a:p>
        </p:txBody>
      </p:sp>
      <p:sp>
        <p:nvSpPr>
          <p:cNvPr id="33" name="4 Rectángulo redondeado"/>
          <p:cNvSpPr>
            <a:spLocks noChangeArrowheads="1"/>
          </p:cNvSpPr>
          <p:nvPr/>
        </p:nvSpPr>
        <p:spPr bwMode="auto">
          <a:xfrm>
            <a:off x="571472" y="4643446"/>
            <a:ext cx="1743103" cy="35243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AFDA7"/>
              </a:gs>
              <a:gs pos="35001">
                <a:srgbClr val="E4FDC2"/>
              </a:gs>
              <a:gs pos="100000">
                <a:srgbClr val="F5FFE6"/>
              </a:gs>
            </a:gsLst>
            <a:lin ang="16200000" scaled="1"/>
          </a:gradFill>
          <a:ln w="9525" algn="ctr">
            <a:solidFill>
              <a:srgbClr val="98B954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000"/>
            </a:pPr>
            <a:r>
              <a:rPr lang="ca-ES" b="1" smtClean="0">
                <a:solidFill>
                  <a:srgbClr val="00642D"/>
                </a:solidFill>
              </a:rPr>
              <a:t>ALUMINI </a:t>
            </a:r>
            <a:r>
              <a:rPr lang="ca-ES" smtClean="0">
                <a:solidFill>
                  <a:srgbClr val="00642D"/>
                </a:solidFill>
              </a:rPr>
              <a:t>       </a:t>
            </a:r>
            <a:r>
              <a:rPr lang="ca-ES" b="1" smtClean="0">
                <a:solidFill>
                  <a:srgbClr val="00642D"/>
                </a:solidFill>
              </a:rPr>
              <a:t>91 </a:t>
            </a:r>
            <a:r>
              <a:rPr lang="ca-ES" err="1" smtClean="0">
                <a:solidFill>
                  <a:srgbClr val="00642D"/>
                </a:solidFill>
              </a:rPr>
              <a:t>Tn</a:t>
            </a:r>
            <a:r>
              <a:rPr lang="ca-ES" smtClean="0">
                <a:solidFill>
                  <a:srgbClr val="00642D"/>
                </a:solidFill>
              </a:rPr>
              <a:t> (0,4%)</a:t>
            </a:r>
          </a:p>
        </p:txBody>
      </p:sp>
      <p:sp>
        <p:nvSpPr>
          <p:cNvPr id="34" name="6 Flecha doblada"/>
          <p:cNvSpPr/>
          <p:nvPr/>
        </p:nvSpPr>
        <p:spPr>
          <a:xfrm rot="10800000">
            <a:off x="2357422" y="5000636"/>
            <a:ext cx="323850" cy="32543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a-ES">
              <a:solidFill>
                <a:sysClr val="windowText" lastClr="000000"/>
              </a:solidFill>
            </a:endParaRPr>
          </a:p>
        </p:txBody>
      </p:sp>
      <p:sp>
        <p:nvSpPr>
          <p:cNvPr id="35" name="6 Flecha doblada"/>
          <p:cNvSpPr/>
          <p:nvPr/>
        </p:nvSpPr>
        <p:spPr>
          <a:xfrm rot="10800000">
            <a:off x="2357422" y="4572008"/>
            <a:ext cx="323850" cy="32543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a-ES">
              <a:solidFill>
                <a:sysClr val="windowText" lastClr="000000"/>
              </a:solidFill>
            </a:endParaRPr>
          </a:p>
        </p:txBody>
      </p:sp>
      <p:sp>
        <p:nvSpPr>
          <p:cNvPr id="36" name="6 Flecha doblada"/>
          <p:cNvSpPr/>
          <p:nvPr/>
        </p:nvSpPr>
        <p:spPr>
          <a:xfrm rot="10800000">
            <a:off x="2357422" y="4143380"/>
            <a:ext cx="323850" cy="32543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a-ES">
              <a:solidFill>
                <a:sysClr val="windowText" lastClr="000000"/>
              </a:solidFill>
            </a:endParaRPr>
          </a:p>
        </p:txBody>
      </p:sp>
      <p:sp>
        <p:nvSpPr>
          <p:cNvPr id="37" name="6 Flecha doblada"/>
          <p:cNvSpPr/>
          <p:nvPr/>
        </p:nvSpPr>
        <p:spPr>
          <a:xfrm rot="10800000">
            <a:off x="2357422" y="3714752"/>
            <a:ext cx="323850" cy="32543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a-ES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857256"/>
          </a:xfrm>
        </p:spPr>
        <p:txBody>
          <a:bodyPr>
            <a:normAutofit/>
          </a:bodyPr>
          <a:lstStyle/>
          <a:p>
            <a:r>
              <a:rPr lang="es-ES" sz="2400" kern="0" dirty="0" smtClean="0">
                <a:solidFill>
                  <a:srgbClr val="00642D"/>
                </a:solidFill>
              </a:rPr>
              <a:t>    Diagrama de </a:t>
            </a:r>
            <a:r>
              <a:rPr lang="ca-ES" sz="2400" kern="0" dirty="0" smtClean="0">
                <a:solidFill>
                  <a:srgbClr val="00642D"/>
                </a:solidFill>
              </a:rPr>
              <a:t>procés</a:t>
            </a:r>
            <a:endParaRPr lang="es-ES" sz="2400" dirty="0">
              <a:solidFill>
                <a:srgbClr val="00642D"/>
              </a:solidFill>
            </a:endParaRP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428736"/>
            <a:ext cx="8072494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00042"/>
            <a:ext cx="7924800" cy="1000132"/>
          </a:xfrm>
        </p:spPr>
        <p:txBody>
          <a:bodyPr>
            <a:normAutofit/>
          </a:bodyPr>
          <a:lstStyle/>
          <a:p>
            <a:r>
              <a:rPr lang="ca-ES" sz="2400" smtClean="0">
                <a:solidFill>
                  <a:srgbClr val="00642D"/>
                </a:solidFill>
              </a:rPr>
              <a:t>ENVASOS – Producció 2009</a:t>
            </a:r>
            <a:endParaRPr lang="es-ES" sz="2400" smtClean="0">
              <a:solidFill>
                <a:srgbClr val="00642D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pPr>
              <a:defRPr/>
            </a:pPr>
            <a:fld id="{EBB032CC-2C0D-47E1-9A82-06526A72D911}" type="slidenum">
              <a:rPr lang="es-ES" smtClean="0"/>
              <a:pPr>
                <a:defRPr/>
              </a:pPr>
              <a:t>29</a:t>
            </a:fld>
            <a:endParaRPr lang="es-E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3" name="12 Tabla"/>
          <p:cNvGraphicFramePr>
            <a:graphicFrameLocks noGrp="1"/>
          </p:cNvGraphicFramePr>
          <p:nvPr/>
        </p:nvGraphicFramePr>
        <p:xfrm>
          <a:off x="1714479" y="1500172"/>
          <a:ext cx="5786480" cy="4717616"/>
        </p:xfrm>
        <a:graphic>
          <a:graphicData uri="http://schemas.openxmlformats.org/drawingml/2006/table">
            <a:tbl>
              <a:tblPr/>
              <a:tblGrid>
                <a:gridCol w="2786083"/>
                <a:gridCol w="1500198"/>
                <a:gridCol w="1500199"/>
              </a:tblGrid>
              <a:tr h="301135">
                <a:tc>
                  <a:txBody>
                    <a:bodyPr/>
                    <a:lstStyle/>
                    <a:p>
                      <a:pPr algn="ctr" fontAlgn="b"/>
                      <a:r>
                        <a:rPr lang="ca-ES" sz="2400" b="1" i="0" u="none" strike="noStrike" dirty="0" smtClean="0">
                          <a:solidFill>
                            <a:srgbClr val="0EA653"/>
                          </a:solidFill>
                          <a:latin typeface="Calibri"/>
                        </a:rPr>
                        <a:t>ANY 2009</a:t>
                      </a:r>
                      <a:endParaRPr lang="ca-ES" sz="2400" b="1" i="0" u="none" strike="noStrike" dirty="0">
                        <a:solidFill>
                          <a:srgbClr val="0EA653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2400" b="1" i="0" u="none" strike="noStrike" smtClean="0">
                          <a:solidFill>
                            <a:srgbClr val="0EA653"/>
                          </a:solidFill>
                          <a:latin typeface="Calibri"/>
                        </a:rPr>
                        <a:t>           %</a:t>
                      </a:r>
                      <a:endParaRPr lang="ca-ES" sz="2400" b="1" i="0" u="none" strike="noStrike">
                        <a:solidFill>
                          <a:srgbClr val="0EA653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1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a-ES" sz="2400" b="1" i="0" u="none" strike="noStrike" err="1" smtClean="0">
                          <a:solidFill>
                            <a:srgbClr val="0EA653"/>
                          </a:solidFill>
                          <a:latin typeface="Calibri"/>
                        </a:rPr>
                        <a:t>Tn</a:t>
                      </a:r>
                      <a:endParaRPr lang="ca-ES" sz="2400" b="1" i="0" u="none" strike="noStrike">
                        <a:solidFill>
                          <a:srgbClr val="0EA653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144"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Entrades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22.830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04144"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Tractades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97,32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22.218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144"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800" b="0" i="0" u="none" strike="noStrike" dirty="0" err="1" smtClean="0">
                          <a:solidFill>
                            <a:srgbClr val="0EA653"/>
                          </a:solidFill>
                          <a:latin typeface="Calibri"/>
                        </a:rPr>
                        <a:t>PEAD</a:t>
                      </a:r>
                      <a:r>
                        <a:rPr lang="ca-ES" sz="1800" b="0" i="0" u="none" strike="noStrike" dirty="0" smtClean="0">
                          <a:solidFill>
                            <a:srgbClr val="0EA653"/>
                          </a:solidFill>
                          <a:latin typeface="Calibri"/>
                        </a:rPr>
                        <a:t> Blanc </a:t>
                      </a:r>
                      <a:endParaRPr lang="ca-ES" sz="1800" b="0" i="0" u="none" strike="noStrike" dirty="0">
                        <a:solidFill>
                          <a:srgbClr val="0EA653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649,1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04144"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800" b="0" i="0" u="none" strike="noStrike" dirty="0" err="1" smtClean="0">
                          <a:solidFill>
                            <a:srgbClr val="0EA653"/>
                          </a:solidFill>
                          <a:latin typeface="Calibri"/>
                        </a:rPr>
                        <a:t>PEAD</a:t>
                      </a:r>
                      <a:r>
                        <a:rPr lang="ca-ES" sz="1800" b="0" i="0" u="none" strike="noStrike" dirty="0" smtClean="0">
                          <a:solidFill>
                            <a:srgbClr val="0EA653"/>
                          </a:solidFill>
                          <a:latin typeface="Calibri"/>
                        </a:rPr>
                        <a:t> </a:t>
                      </a:r>
                      <a:r>
                        <a:rPr lang="ca-ES" sz="1800" b="0" i="0" u="none" strike="noStrike" dirty="0">
                          <a:solidFill>
                            <a:srgbClr val="0EA653"/>
                          </a:solidFill>
                          <a:latin typeface="Calibri"/>
                        </a:rPr>
                        <a:t>Color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7,75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1143,2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144"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Film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16,69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2.458,70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04144"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800" b="0" i="0" u="none" strike="noStrike" dirty="0">
                          <a:solidFill>
                            <a:srgbClr val="0EA653"/>
                          </a:solidFill>
                          <a:latin typeface="Calibri"/>
                        </a:rPr>
                        <a:t>PET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27,42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4.040,70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144"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Mix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14,82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2183,3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16189">
                <a:tc>
                  <a:txBody>
                    <a:bodyPr/>
                    <a:lstStyle/>
                    <a:p>
                      <a:pPr algn="ctr" rtl="0" fontAlgn="t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Bric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8,49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1250,6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pPr algn="ctr" rtl="0" fontAlgn="t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Ferralla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17,56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2.587,60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16189">
                <a:tc>
                  <a:txBody>
                    <a:bodyPr/>
                    <a:lstStyle/>
                    <a:p>
                      <a:pPr algn="ctr" rtl="0" fontAlgn="t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Alumini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0,61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90,6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pPr algn="ctr" rtl="0" fontAlgn="t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Paper-Cartró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2,24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330,4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16189">
                <a:tc>
                  <a:txBody>
                    <a:bodyPr/>
                    <a:lstStyle/>
                    <a:p>
                      <a:pPr algn="ctr" rtl="0" fontAlgn="t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Rebuig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33,6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7.487,80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pPr algn="ctr" rtl="0" fontAlgn="t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Minvaments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16189">
                <a:tc>
                  <a:txBody>
                    <a:bodyPr/>
                    <a:lstStyle/>
                    <a:p>
                      <a:pPr algn="ctr" rtl="0" fontAlgn="t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Lixiviats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0,12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ca-ES" sz="1800" b="0" i="0" u="none" strike="noStrike">
                          <a:solidFill>
                            <a:srgbClr val="0EA653"/>
                          </a:solidFill>
                          <a:latin typeface="Calibri"/>
                        </a:rPr>
                        <a:t>27,5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T:\OT Publica\VARIS\Arias\PPOINT MA CLAVERO\grup TERSA _99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642918"/>
            <a:ext cx="6949929" cy="5760000"/>
          </a:xfrm>
          <a:prstGeom prst="rect">
            <a:avLst/>
          </a:prstGeom>
          <a:noFill/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3000372"/>
            <a:ext cx="1138234" cy="74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1214422"/>
            <a:ext cx="8229600" cy="857256"/>
          </a:xfrm>
        </p:spPr>
        <p:txBody>
          <a:bodyPr>
            <a:normAutofit/>
          </a:bodyPr>
          <a:lstStyle/>
          <a:p>
            <a:r>
              <a:rPr lang="es-ES" sz="2400" kern="0" dirty="0" smtClean="0">
                <a:solidFill>
                  <a:srgbClr val="00642D"/>
                </a:solidFill>
              </a:rPr>
              <a:t>    CAMPA DE </a:t>
            </a:r>
            <a:r>
              <a:rPr lang="es-ES" sz="2400" kern="0" dirty="0" err="1" smtClean="0">
                <a:solidFill>
                  <a:srgbClr val="00642D"/>
                </a:solidFill>
              </a:rPr>
              <a:t>DESCÀRREGA</a:t>
            </a:r>
            <a:r>
              <a:rPr lang="es-ES" sz="2400" kern="0" dirty="0" smtClean="0">
                <a:solidFill>
                  <a:srgbClr val="00642D"/>
                </a:solidFill>
              </a:rPr>
              <a:t> </a:t>
            </a:r>
            <a:endParaRPr lang="es-ES" sz="2400" dirty="0">
              <a:solidFill>
                <a:srgbClr val="00642D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7 Marcador de contenido" descr="Campa 2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572001" y="2143116"/>
            <a:ext cx="3857651" cy="3143272"/>
          </a:xfrm>
        </p:spPr>
      </p:pic>
      <p:pic>
        <p:nvPicPr>
          <p:cNvPr id="9" name="8 Imagen" descr="Campa 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10" y="2143116"/>
            <a:ext cx="3786214" cy="3154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1142984"/>
            <a:ext cx="8229600" cy="1000132"/>
          </a:xfrm>
        </p:spPr>
        <p:txBody>
          <a:bodyPr>
            <a:normAutofit/>
          </a:bodyPr>
          <a:lstStyle/>
          <a:p>
            <a:r>
              <a:rPr lang="es-ES" sz="2400" kern="0" dirty="0" smtClean="0">
                <a:solidFill>
                  <a:srgbClr val="00642D"/>
                </a:solidFill>
              </a:rPr>
              <a:t>    </a:t>
            </a:r>
            <a:r>
              <a:rPr lang="es-ES" sz="2400" kern="0" dirty="0" err="1" smtClean="0">
                <a:solidFill>
                  <a:srgbClr val="00642D"/>
                </a:solidFill>
              </a:rPr>
              <a:t>PROCÉS</a:t>
            </a:r>
            <a:r>
              <a:rPr lang="es-ES" sz="2400" kern="0" dirty="0" smtClean="0">
                <a:solidFill>
                  <a:srgbClr val="00642D"/>
                </a:solidFill>
              </a:rPr>
              <a:t> DE </a:t>
            </a:r>
            <a:r>
              <a:rPr lang="es-ES" sz="2400" kern="0" dirty="0" err="1" smtClean="0">
                <a:solidFill>
                  <a:srgbClr val="00642D"/>
                </a:solidFill>
              </a:rPr>
              <a:t>SELECCIÓ</a:t>
            </a:r>
            <a:r>
              <a:rPr lang="es-ES" sz="2400" kern="0" dirty="0" smtClean="0">
                <a:solidFill>
                  <a:srgbClr val="00642D"/>
                </a:solidFill>
              </a:rPr>
              <a:t> </a:t>
            </a:r>
            <a:endParaRPr lang="es-ES" sz="2400" dirty="0">
              <a:solidFill>
                <a:srgbClr val="00642D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9 Imagen" descr="Selec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2357430"/>
            <a:ext cx="3857652" cy="3143272"/>
          </a:xfrm>
          <a:prstGeom prst="rect">
            <a:avLst/>
          </a:prstGeom>
        </p:spPr>
      </p:pic>
      <p:pic>
        <p:nvPicPr>
          <p:cNvPr id="7" name="6 Imagen" descr="Cintas 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10" y="2357430"/>
            <a:ext cx="3786214" cy="3161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1071546"/>
            <a:ext cx="8229600" cy="1071570"/>
          </a:xfrm>
        </p:spPr>
        <p:txBody>
          <a:bodyPr>
            <a:normAutofit/>
          </a:bodyPr>
          <a:lstStyle/>
          <a:p>
            <a:r>
              <a:rPr lang="es-ES" sz="2400" kern="0" dirty="0" smtClean="0">
                <a:solidFill>
                  <a:srgbClr val="00642D"/>
                </a:solidFill>
              </a:rPr>
              <a:t>    </a:t>
            </a:r>
            <a:r>
              <a:rPr lang="es-ES" sz="2400" kern="0" dirty="0" err="1" smtClean="0">
                <a:solidFill>
                  <a:srgbClr val="00642D"/>
                </a:solidFill>
              </a:rPr>
              <a:t>PRODUCTE</a:t>
            </a:r>
            <a:r>
              <a:rPr lang="es-ES" sz="2400" kern="0" dirty="0" smtClean="0">
                <a:solidFill>
                  <a:srgbClr val="00642D"/>
                </a:solidFill>
              </a:rPr>
              <a:t> </a:t>
            </a:r>
            <a:r>
              <a:rPr lang="es-ES" sz="2400" kern="0" dirty="0" err="1" smtClean="0">
                <a:solidFill>
                  <a:srgbClr val="00642D"/>
                </a:solidFill>
              </a:rPr>
              <a:t>SELECCIONAT</a:t>
            </a:r>
            <a:r>
              <a:rPr lang="es-ES" sz="2400" kern="0" dirty="0" smtClean="0">
                <a:solidFill>
                  <a:srgbClr val="00642D"/>
                </a:solidFill>
              </a:rPr>
              <a:t> </a:t>
            </a:r>
            <a:endParaRPr lang="es-ES" sz="2400" dirty="0">
              <a:solidFill>
                <a:srgbClr val="00642D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7 Imagen" descr="Balas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2714620"/>
            <a:ext cx="3714776" cy="2926080"/>
          </a:xfrm>
          <a:prstGeom prst="rect">
            <a:avLst/>
          </a:prstGeom>
        </p:spPr>
      </p:pic>
      <p:pic>
        <p:nvPicPr>
          <p:cNvPr id="9" name="8 Imagen" descr="Balas 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0562" y="2714620"/>
            <a:ext cx="3929090" cy="2926080"/>
          </a:xfrm>
          <a:prstGeom prst="rect">
            <a:avLst/>
          </a:prstGeom>
        </p:spPr>
      </p:pic>
      <p:sp>
        <p:nvSpPr>
          <p:cNvPr id="13" name="1 Título"/>
          <p:cNvSpPr txBox="1">
            <a:spLocks/>
          </p:cNvSpPr>
          <p:nvPr/>
        </p:nvSpPr>
        <p:spPr>
          <a:xfrm>
            <a:off x="571472" y="1928802"/>
            <a:ext cx="428628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600" kern="0" noProof="0" dirty="0" err="1" smtClean="0">
                <a:solidFill>
                  <a:srgbClr val="00642D"/>
                </a:solidFill>
                <a:latin typeface="+mj-lt"/>
                <a:ea typeface="+mj-ea"/>
                <a:cs typeface="+mj-cs"/>
              </a:rPr>
              <a:t>MAGATZEMATGE</a:t>
            </a:r>
            <a:r>
              <a:rPr lang="es-ES" sz="1600" kern="0" noProof="0" dirty="0" smtClean="0">
                <a:solidFill>
                  <a:srgbClr val="00642D"/>
                </a:solidFill>
                <a:latin typeface="+mj-lt"/>
                <a:ea typeface="+mj-ea"/>
                <a:cs typeface="+mj-cs"/>
              </a:rPr>
              <a:t>  DE LES  </a:t>
            </a:r>
            <a:r>
              <a:rPr kumimoji="0" lang="es-ES" sz="1600" b="0" i="0" u="none" strike="noStrike" kern="0" cap="none" spc="0" normalizeH="0" baseline="0" dirty="0" smtClean="0">
                <a:ln>
                  <a:noFill/>
                </a:ln>
                <a:solidFill>
                  <a:srgbClr val="00642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BALES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00642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5214942" y="1857364"/>
            <a:ext cx="2847996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42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s-ES" sz="1600" kern="0" dirty="0" smtClean="0">
                <a:solidFill>
                  <a:srgbClr val="00642D"/>
                </a:solidFill>
                <a:latin typeface="+mj-lt"/>
                <a:ea typeface="+mj-ea"/>
                <a:cs typeface="+mj-cs"/>
              </a:rPr>
              <a:t>CÀRREGA  AL TRANSPORTISTA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00642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914400" y="2714620"/>
            <a:ext cx="8229600" cy="125729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a-ES" sz="4000" b="1" dirty="0" smtClean="0">
                <a:solidFill>
                  <a:schemeClr val="bg1"/>
                </a:solidFill>
              </a:rPr>
              <a:t>C</a:t>
            </a:r>
          </a:p>
          <a:p>
            <a:pPr>
              <a:buNone/>
            </a:pPr>
            <a:r>
              <a:rPr lang="ca-ES" sz="4000" b="1" dirty="0" smtClean="0">
                <a:solidFill>
                  <a:schemeClr val="bg1"/>
                </a:solidFill>
              </a:rPr>
              <a:t>         PLANTA DE VOLUMINOSOS </a:t>
            </a:r>
          </a:p>
          <a:p>
            <a:endParaRPr lang="ca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285884"/>
          </a:xfrm>
        </p:spPr>
        <p:txBody>
          <a:bodyPr>
            <a:noAutofit/>
          </a:bodyPr>
          <a:lstStyle/>
          <a:p>
            <a:r>
              <a:rPr lang="ca-ES" sz="2000" b="1" smtClean="0">
                <a:solidFill>
                  <a:srgbClr val="00642D"/>
                </a:solidFill>
              </a:rPr>
              <a:t>             </a:t>
            </a:r>
            <a:br>
              <a:rPr lang="ca-ES" sz="2000" b="1" smtClean="0">
                <a:solidFill>
                  <a:srgbClr val="00642D"/>
                </a:solidFill>
              </a:rPr>
            </a:br>
            <a:r>
              <a:rPr lang="ca-ES" sz="2400" b="1" smtClean="0">
                <a:solidFill>
                  <a:srgbClr val="00642D"/>
                </a:solidFill>
              </a:rPr>
              <a:t/>
            </a:r>
            <a:br>
              <a:rPr lang="ca-ES" sz="2400" b="1" smtClean="0">
                <a:solidFill>
                  <a:srgbClr val="00642D"/>
                </a:solidFill>
              </a:rPr>
            </a:br>
            <a:r>
              <a:rPr lang="ca-ES" sz="2400" b="1" smtClean="0">
                <a:solidFill>
                  <a:srgbClr val="00642D"/>
                </a:solidFill>
              </a:rPr>
              <a:t>                    </a:t>
            </a:r>
            <a:br>
              <a:rPr lang="ca-ES" sz="2400" b="1" smtClean="0">
                <a:solidFill>
                  <a:srgbClr val="00642D"/>
                </a:solidFill>
              </a:rPr>
            </a:br>
            <a:r>
              <a:rPr lang="ca-ES" sz="2400" b="1" smtClean="0">
                <a:solidFill>
                  <a:srgbClr val="00642D"/>
                </a:solidFill>
              </a:rPr>
              <a:t/>
            </a:r>
            <a:br>
              <a:rPr lang="ca-ES" sz="2400" b="1" smtClean="0">
                <a:solidFill>
                  <a:srgbClr val="00642D"/>
                </a:solidFill>
              </a:rPr>
            </a:br>
            <a:endParaRPr lang="ca-ES" sz="2400" b="1">
              <a:solidFill>
                <a:srgbClr val="00642D"/>
              </a:solidFill>
            </a:endParaRPr>
          </a:p>
        </p:txBody>
      </p:sp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642910" y="2643182"/>
            <a:ext cx="7786742" cy="3857652"/>
          </a:xfrm>
        </p:spPr>
        <p:txBody>
          <a:bodyPr>
            <a:normAutofit/>
          </a:bodyPr>
          <a:lstStyle/>
          <a:p>
            <a:endParaRPr lang="ca-ES" sz="2800" b="1" smtClean="0">
              <a:solidFill>
                <a:srgbClr val="00642D"/>
              </a:solidFill>
            </a:endParaRPr>
          </a:p>
          <a:p>
            <a:pPr>
              <a:buNone/>
            </a:pPr>
            <a:endParaRPr lang="ca-ES" sz="2800" b="1" smtClean="0">
              <a:solidFill>
                <a:srgbClr val="00642D"/>
              </a:solidFill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Rectángulo"/>
          <p:cNvSpPr/>
          <p:nvPr/>
        </p:nvSpPr>
        <p:spPr>
          <a:xfrm>
            <a:off x="1071538" y="2643182"/>
            <a:ext cx="70723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ca-ES" smtClean="0">
                <a:solidFill>
                  <a:srgbClr val="008000"/>
                </a:solidFill>
                <a:latin typeface="Calibri" pitchFamily="34" charset="0"/>
              </a:rPr>
              <a:t>A la Planta de Residus Voluminosos, els residus arriben a la instal·lació i són separats segons la seva composició. S’hi seleccionen els diferents tipus de fraccions (fusta, poda, ferralla, </a:t>
            </a:r>
            <a:r>
              <a:rPr lang="ca-ES" err="1" smtClean="0">
                <a:solidFill>
                  <a:srgbClr val="008000"/>
                </a:solidFill>
                <a:latin typeface="Calibri" pitchFamily="34" charset="0"/>
              </a:rPr>
              <a:t>RAEE’s</a:t>
            </a:r>
            <a:r>
              <a:rPr lang="ca-ES" smtClean="0">
                <a:solidFill>
                  <a:srgbClr val="008000"/>
                </a:solidFill>
                <a:latin typeface="Calibri" pitchFamily="34" charset="0"/>
              </a:rPr>
              <a:t>, bateries, recipients a pressió, matalassos), dels quals els únics que tenen un tractament a la planta són la fusta i la poda. La resta són gestionats a través d’empreses autoritzades.</a:t>
            </a:r>
            <a:endParaRPr lang="ca-ES">
              <a:solidFill>
                <a:srgbClr val="008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44 Grupo"/>
          <p:cNvGrpSpPr>
            <a:grpSpLocks/>
          </p:cNvGrpSpPr>
          <p:nvPr/>
        </p:nvGrpSpPr>
        <p:grpSpPr bwMode="auto">
          <a:xfrm>
            <a:off x="714348" y="1785926"/>
            <a:ext cx="7643866" cy="4286280"/>
            <a:chOff x="56438" y="285728"/>
            <a:chExt cx="5982420" cy="4906886"/>
          </a:xfrm>
        </p:grpSpPr>
        <p:sp>
          <p:nvSpPr>
            <p:cNvPr id="4" name="1 Rectángulo redondeado"/>
            <p:cNvSpPr>
              <a:spLocks noChangeArrowheads="1"/>
            </p:cNvSpPr>
            <p:nvPr/>
          </p:nvSpPr>
          <p:spPr bwMode="auto">
            <a:xfrm>
              <a:off x="1742393" y="2314552"/>
              <a:ext cx="2501739" cy="52387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16200000"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ca-ES" b="1">
                  <a:solidFill>
                    <a:srgbClr val="000000"/>
                  </a:solidFill>
                </a:rPr>
                <a:t>TRACTAMENT  i TRITURACIÓ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ca-ES" b="1">
                  <a:solidFill>
                    <a:srgbClr val="000000"/>
                  </a:solidFill>
                </a:rPr>
                <a:t>39.291 </a:t>
              </a:r>
              <a:r>
                <a:rPr lang="ca-ES" err="1">
                  <a:solidFill>
                    <a:srgbClr val="000000"/>
                  </a:solidFill>
                </a:rPr>
                <a:t>Tn</a:t>
              </a:r>
              <a:endParaRPr lang="ca-ES">
                <a:solidFill>
                  <a:srgbClr val="000000"/>
                </a:solidFill>
              </a:endParaRPr>
            </a:p>
          </p:txBody>
        </p:sp>
        <p:sp>
          <p:nvSpPr>
            <p:cNvPr id="5" name="2 Flecha doblada"/>
            <p:cNvSpPr/>
            <p:nvPr/>
          </p:nvSpPr>
          <p:spPr>
            <a:xfrm rot="10800000">
              <a:off x="2558177" y="2902734"/>
              <a:ext cx="323850" cy="38890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a-ES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3 Flecha arriba"/>
            <p:cNvSpPr/>
            <p:nvPr/>
          </p:nvSpPr>
          <p:spPr>
            <a:xfrm rot="10800000">
              <a:off x="2876554" y="2943202"/>
              <a:ext cx="171094" cy="1595159"/>
            </a:xfrm>
            <a:prstGeom prst="up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a-ES"/>
            </a:p>
          </p:txBody>
        </p:sp>
        <p:sp>
          <p:nvSpPr>
            <p:cNvPr id="7" name="4 Rectángulo redondeado"/>
            <p:cNvSpPr/>
            <p:nvPr/>
          </p:nvSpPr>
          <p:spPr>
            <a:xfrm>
              <a:off x="2395021" y="4620143"/>
              <a:ext cx="1033327" cy="561434"/>
            </a:xfrm>
            <a:prstGeom prst="round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16200000" scaled="0"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a-ES" b="1"/>
                <a:t>  REBUIG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a-ES"/>
                <a:t>3.483 Tn</a:t>
              </a:r>
            </a:p>
          </p:txBody>
        </p:sp>
        <p:sp>
          <p:nvSpPr>
            <p:cNvPr id="8" name="5 Rectángulo redondeado"/>
            <p:cNvSpPr/>
            <p:nvPr/>
          </p:nvSpPr>
          <p:spPr>
            <a:xfrm>
              <a:off x="3428347" y="3475203"/>
              <a:ext cx="1250870" cy="736033"/>
            </a:xfrm>
            <a:prstGeom prst="round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16200000" scaled="0"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a-ES"/>
                <a:t> </a:t>
              </a:r>
              <a:r>
                <a:rPr lang="ca-ES" b="1"/>
                <a:t>ESTELLA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a-ES" sz="900"/>
                <a:t>38.322 </a:t>
              </a:r>
              <a:r>
                <a:rPr lang="ca-ES" sz="900" err="1"/>
                <a:t>Tn</a:t>
              </a:r>
              <a:endParaRPr lang="ca-ES" sz="900"/>
            </a:p>
          </p:txBody>
        </p:sp>
        <p:sp>
          <p:nvSpPr>
            <p:cNvPr id="10" name="7 Rectángulo redondeado"/>
            <p:cNvSpPr>
              <a:spLocks noChangeArrowheads="1"/>
            </p:cNvSpPr>
            <p:nvPr/>
          </p:nvSpPr>
          <p:spPr bwMode="auto">
            <a:xfrm>
              <a:off x="1230558" y="2984515"/>
              <a:ext cx="1261681" cy="39701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16200000"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ca-ES" b="1" smtClean="0">
                  <a:solidFill>
                    <a:srgbClr val="000000"/>
                  </a:solidFill>
                </a:rPr>
                <a:t>MATALASSOS  </a:t>
              </a:r>
              <a:r>
                <a:rPr lang="ca-ES" smtClean="0">
                  <a:solidFill>
                    <a:srgbClr val="000000"/>
                  </a:solidFill>
                </a:rPr>
                <a:t>560 </a:t>
              </a:r>
              <a:r>
                <a:rPr lang="ca-ES" err="1">
                  <a:solidFill>
                    <a:srgbClr val="000000"/>
                  </a:solidFill>
                </a:rPr>
                <a:t>Tn</a:t>
              </a:r>
              <a:endParaRPr lang="ca-ES">
                <a:solidFill>
                  <a:srgbClr val="000000"/>
                </a:solidFill>
              </a:endParaRPr>
            </a:p>
          </p:txBody>
        </p:sp>
        <p:sp>
          <p:nvSpPr>
            <p:cNvPr id="11" name="8 Rectángulo redondeado"/>
            <p:cNvSpPr>
              <a:spLocks noChangeArrowheads="1"/>
            </p:cNvSpPr>
            <p:nvPr/>
          </p:nvSpPr>
          <p:spPr bwMode="auto">
            <a:xfrm>
              <a:off x="4624831" y="2330264"/>
              <a:ext cx="1359641" cy="48577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16200000"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ca-ES" b="1">
                  <a:solidFill>
                    <a:srgbClr val="000000"/>
                  </a:solidFill>
                </a:rPr>
                <a:t>TRITURACIÓ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ca-ES" b="1">
                  <a:solidFill>
                    <a:srgbClr val="000000"/>
                  </a:solidFill>
                </a:rPr>
                <a:t>3.616 </a:t>
              </a:r>
              <a:r>
                <a:rPr lang="ca-ES">
                  <a:solidFill>
                    <a:srgbClr val="000000"/>
                  </a:solidFill>
                </a:rPr>
                <a:t>Tn</a:t>
              </a:r>
            </a:p>
          </p:txBody>
        </p:sp>
        <p:sp>
          <p:nvSpPr>
            <p:cNvPr id="12" name="9 Rectángulo redondeado"/>
            <p:cNvSpPr>
              <a:spLocks noChangeArrowheads="1"/>
            </p:cNvSpPr>
            <p:nvPr/>
          </p:nvSpPr>
          <p:spPr bwMode="auto">
            <a:xfrm>
              <a:off x="56439" y="3884111"/>
              <a:ext cx="924556" cy="74295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16200000" scaled="0"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ca-ES" b="1"/>
                <a:t>TRACTAMENT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ca-ES" b="1" err="1"/>
                <a:t>Electrorecicling</a:t>
              </a:r>
              <a:r>
                <a:rPr lang="ca-ES" b="1"/>
                <a:t> </a:t>
              </a:r>
            </a:p>
          </p:txBody>
        </p:sp>
        <p:sp>
          <p:nvSpPr>
            <p:cNvPr id="13" name="10 Rectángulo redondeado"/>
            <p:cNvSpPr>
              <a:spLocks noChangeArrowheads="1"/>
            </p:cNvSpPr>
            <p:nvPr/>
          </p:nvSpPr>
          <p:spPr bwMode="auto">
            <a:xfrm>
              <a:off x="1688008" y="1323953"/>
              <a:ext cx="2550622" cy="5715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16200000"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ca-ES" sz="1600" b="1" smtClean="0">
                  <a:solidFill>
                    <a:srgbClr val="000000"/>
                  </a:solidFill>
                </a:rPr>
                <a:t>VOLUMINOSOS </a:t>
              </a:r>
              <a:r>
                <a:rPr lang="ca-ES" sz="1600" b="1">
                  <a:solidFill>
                    <a:srgbClr val="000000"/>
                  </a:solidFill>
                </a:rPr>
                <a:t>+ FUSTA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ca-ES" sz="800" b="1">
                  <a:solidFill>
                    <a:srgbClr val="000000"/>
                  </a:solidFill>
                </a:rPr>
                <a:t>Procedència:  Recollida  porta a porta i Deixalleries</a:t>
              </a:r>
            </a:p>
          </p:txBody>
        </p:sp>
        <p:sp>
          <p:nvSpPr>
            <p:cNvPr id="14" name="12 Rectángulo redondeado"/>
            <p:cNvSpPr>
              <a:spLocks noChangeArrowheads="1"/>
            </p:cNvSpPr>
            <p:nvPr/>
          </p:nvSpPr>
          <p:spPr bwMode="auto">
            <a:xfrm>
              <a:off x="5457832" y="3686153"/>
              <a:ext cx="581026" cy="39052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16200000" scaled="0"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ca-ES" b="1"/>
                <a:t>ADOB </a:t>
              </a:r>
            </a:p>
          </p:txBody>
        </p:sp>
        <p:sp>
          <p:nvSpPr>
            <p:cNvPr id="15" name="13 Flecha arriba"/>
            <p:cNvSpPr/>
            <p:nvPr/>
          </p:nvSpPr>
          <p:spPr>
            <a:xfrm rot="10800000">
              <a:off x="5648332" y="2876528"/>
              <a:ext cx="180975" cy="752475"/>
            </a:xfrm>
            <a:prstGeom prst="upArrow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a-ES"/>
            </a:p>
          </p:txBody>
        </p:sp>
        <p:sp>
          <p:nvSpPr>
            <p:cNvPr id="16" name="14 Flecha arriba"/>
            <p:cNvSpPr/>
            <p:nvPr/>
          </p:nvSpPr>
          <p:spPr>
            <a:xfrm rot="10800000">
              <a:off x="5210181" y="1028678"/>
              <a:ext cx="161925" cy="333375"/>
            </a:xfrm>
            <a:prstGeom prst="upArrow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a-ES"/>
            </a:p>
          </p:txBody>
        </p:sp>
        <p:sp>
          <p:nvSpPr>
            <p:cNvPr id="17" name="15 Rectángulo redondeado"/>
            <p:cNvSpPr>
              <a:spLocks noChangeArrowheads="1"/>
            </p:cNvSpPr>
            <p:nvPr/>
          </p:nvSpPr>
          <p:spPr bwMode="auto">
            <a:xfrm>
              <a:off x="1677842" y="285728"/>
              <a:ext cx="1303487" cy="71437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16200000"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ca-ES" b="1" dirty="0">
                  <a:solidFill>
                    <a:srgbClr val="000000"/>
                  </a:solidFill>
                </a:rPr>
                <a:t>ÀREA </a:t>
              </a:r>
              <a:r>
                <a:rPr lang="ca-ES" b="1" dirty="0" smtClean="0">
                  <a:solidFill>
                    <a:srgbClr val="000000"/>
                  </a:solidFill>
                </a:rPr>
                <a:t>METROPOLITANA 17.217 </a:t>
              </a:r>
              <a:r>
                <a:rPr lang="ca-ES" dirty="0" err="1">
                  <a:solidFill>
                    <a:srgbClr val="000000"/>
                  </a:solidFill>
                </a:rPr>
                <a:t>Tn</a:t>
              </a:r>
              <a:endParaRPr lang="ca-ES" dirty="0">
                <a:solidFill>
                  <a:srgbClr val="000000"/>
                </a:solidFill>
              </a:endParaRPr>
            </a:p>
          </p:txBody>
        </p:sp>
        <p:sp>
          <p:nvSpPr>
            <p:cNvPr id="18" name="16 Rectángulo redondeado"/>
            <p:cNvSpPr>
              <a:spLocks noChangeArrowheads="1"/>
            </p:cNvSpPr>
            <p:nvPr/>
          </p:nvSpPr>
          <p:spPr bwMode="auto">
            <a:xfrm>
              <a:off x="3000379" y="285728"/>
              <a:ext cx="1243753" cy="73603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16200000"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ca-ES" b="1">
                  <a:solidFill>
                    <a:srgbClr val="000000"/>
                  </a:solidFill>
                </a:rPr>
                <a:t>BARCELONA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ca-ES" b="1">
                  <a:solidFill>
                    <a:srgbClr val="000000"/>
                  </a:solidFill>
                </a:rPr>
                <a:t>22.074 </a:t>
              </a:r>
              <a:r>
                <a:rPr lang="ca-ES">
                  <a:solidFill>
                    <a:srgbClr val="000000"/>
                  </a:solidFill>
                </a:rPr>
                <a:t>Tn</a:t>
              </a:r>
            </a:p>
          </p:txBody>
        </p:sp>
        <p:sp>
          <p:nvSpPr>
            <p:cNvPr id="19" name="17 Rectángulo redondeado"/>
            <p:cNvSpPr/>
            <p:nvPr/>
          </p:nvSpPr>
          <p:spPr>
            <a:xfrm>
              <a:off x="4591056" y="476228"/>
              <a:ext cx="1362077" cy="523875"/>
            </a:xfrm>
            <a:prstGeom prst="roundRect">
              <a:avLst/>
            </a:prstGeom>
            <a:gradFill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16200000" scaled="0"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a-ES" b="1"/>
                <a:t>DE PARCS I JARDINS BCN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a-ES" b="1"/>
                <a:t>7.304 </a:t>
              </a:r>
              <a:r>
                <a:rPr lang="ca-ES"/>
                <a:t>Tn</a:t>
              </a:r>
            </a:p>
          </p:txBody>
        </p:sp>
        <p:sp>
          <p:nvSpPr>
            <p:cNvPr id="20" name="18 Flecha arriba"/>
            <p:cNvSpPr/>
            <p:nvPr/>
          </p:nvSpPr>
          <p:spPr>
            <a:xfrm rot="10800000">
              <a:off x="5219706" y="1876403"/>
              <a:ext cx="142875" cy="428625"/>
            </a:xfrm>
            <a:prstGeom prst="upArrow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a-ES"/>
            </a:p>
          </p:txBody>
        </p:sp>
        <p:sp>
          <p:nvSpPr>
            <p:cNvPr id="21" name="19 Flecha arriba"/>
            <p:cNvSpPr/>
            <p:nvPr/>
          </p:nvSpPr>
          <p:spPr>
            <a:xfrm rot="10800000">
              <a:off x="3429004" y="1028678"/>
              <a:ext cx="190500" cy="323850"/>
            </a:xfrm>
            <a:prstGeom prst="up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a-ES"/>
            </a:p>
          </p:txBody>
        </p:sp>
        <p:sp>
          <p:nvSpPr>
            <p:cNvPr id="22" name="20 Flecha arriba"/>
            <p:cNvSpPr/>
            <p:nvPr/>
          </p:nvSpPr>
          <p:spPr>
            <a:xfrm rot="10800000">
              <a:off x="2362203" y="1028678"/>
              <a:ext cx="190500" cy="323850"/>
            </a:xfrm>
            <a:prstGeom prst="up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a-ES"/>
            </a:p>
          </p:txBody>
        </p:sp>
        <p:sp>
          <p:nvSpPr>
            <p:cNvPr id="29" name="27 Flecha arriba"/>
            <p:cNvSpPr/>
            <p:nvPr/>
          </p:nvSpPr>
          <p:spPr>
            <a:xfrm rot="10800000">
              <a:off x="3972204" y="4293018"/>
              <a:ext cx="171450" cy="276225"/>
            </a:xfrm>
            <a:prstGeom prst="up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a-ES"/>
            </a:p>
          </p:txBody>
        </p:sp>
        <p:sp>
          <p:nvSpPr>
            <p:cNvPr id="30" name="28 Rectángulo redondeado"/>
            <p:cNvSpPr/>
            <p:nvPr/>
          </p:nvSpPr>
          <p:spPr>
            <a:xfrm>
              <a:off x="4570446" y="4620144"/>
              <a:ext cx="962026" cy="542385"/>
            </a:xfrm>
            <a:prstGeom prst="roundRect">
              <a:avLst/>
            </a:prstGeom>
            <a:gradFill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16200000" scaled="0"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a-ES" b="1"/>
                <a:t>BIOMASSA</a:t>
              </a:r>
            </a:p>
          </p:txBody>
        </p:sp>
        <p:sp>
          <p:nvSpPr>
            <p:cNvPr id="31" name="29 Flecha arriba"/>
            <p:cNvSpPr/>
            <p:nvPr/>
          </p:nvSpPr>
          <p:spPr>
            <a:xfrm rot="10800000">
              <a:off x="4570446" y="4293018"/>
              <a:ext cx="171450" cy="276225"/>
            </a:xfrm>
            <a:prstGeom prst="up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a-ES"/>
            </a:p>
          </p:txBody>
        </p:sp>
        <p:sp>
          <p:nvSpPr>
            <p:cNvPr id="32" name="30 Rectángulo redondeado"/>
            <p:cNvSpPr/>
            <p:nvPr/>
          </p:nvSpPr>
          <p:spPr>
            <a:xfrm>
              <a:off x="3482733" y="4620144"/>
              <a:ext cx="1025362" cy="551910"/>
            </a:xfrm>
            <a:prstGeom prst="round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16200000" scaled="0"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a-ES" b="1"/>
                <a:t>AGLOMERAT</a:t>
              </a:r>
            </a:p>
          </p:txBody>
        </p:sp>
        <p:sp>
          <p:nvSpPr>
            <p:cNvPr id="33" name="31 Flecha arriba"/>
            <p:cNvSpPr/>
            <p:nvPr/>
          </p:nvSpPr>
          <p:spPr>
            <a:xfrm rot="10800000">
              <a:off x="5019680" y="2838428"/>
              <a:ext cx="203392" cy="1699934"/>
            </a:xfrm>
            <a:prstGeom prst="upArrow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a-ES"/>
            </a:p>
          </p:txBody>
        </p:sp>
        <p:sp>
          <p:nvSpPr>
            <p:cNvPr id="35" name="33 Flecha arriba"/>
            <p:cNvSpPr/>
            <p:nvPr/>
          </p:nvSpPr>
          <p:spPr>
            <a:xfrm rot="10800000">
              <a:off x="2857504" y="1928790"/>
              <a:ext cx="200025" cy="342900"/>
            </a:xfrm>
            <a:prstGeom prst="up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a-ES"/>
            </a:p>
          </p:txBody>
        </p:sp>
        <p:sp>
          <p:nvSpPr>
            <p:cNvPr id="37" name="36 Rectángulo redondeado"/>
            <p:cNvSpPr>
              <a:spLocks noChangeArrowheads="1"/>
            </p:cNvSpPr>
            <p:nvPr/>
          </p:nvSpPr>
          <p:spPr bwMode="auto">
            <a:xfrm>
              <a:off x="56438" y="2657389"/>
              <a:ext cx="924555" cy="74295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16200000" scaled="0"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ca-ES" b="1"/>
                <a:t>SEPARACIÓ i RECICLATGE PER COMPONENTS</a:t>
              </a:r>
            </a:p>
          </p:txBody>
        </p:sp>
        <p:sp>
          <p:nvSpPr>
            <p:cNvPr id="38" name="37 Flecha arriba"/>
            <p:cNvSpPr/>
            <p:nvPr/>
          </p:nvSpPr>
          <p:spPr>
            <a:xfrm rot="16200000" flipH="1">
              <a:off x="992629" y="3571273"/>
              <a:ext cx="228599" cy="200025"/>
            </a:xfrm>
            <a:prstGeom prst="up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a-ES"/>
            </a:p>
          </p:txBody>
        </p:sp>
        <p:sp>
          <p:nvSpPr>
            <p:cNvPr id="39" name="38 Rectángulo redondeado"/>
            <p:cNvSpPr/>
            <p:nvPr/>
          </p:nvSpPr>
          <p:spPr>
            <a:xfrm>
              <a:off x="56438" y="3475202"/>
              <a:ext cx="924556" cy="327127"/>
            </a:xfrm>
            <a:prstGeom prst="round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16200000" scaled="0"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a-ES" b="1"/>
                <a:t>RECUPERACIÓ</a:t>
              </a:r>
            </a:p>
          </p:txBody>
        </p:sp>
        <p:sp>
          <p:nvSpPr>
            <p:cNvPr id="41" name="41 Rectángulo redondeado"/>
            <p:cNvSpPr/>
            <p:nvPr/>
          </p:nvSpPr>
          <p:spPr>
            <a:xfrm>
              <a:off x="1035379" y="4620144"/>
              <a:ext cx="1050516" cy="572470"/>
            </a:xfrm>
            <a:prstGeom prst="round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16200000" scaled="0"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a-ES" b="1"/>
                <a:t>ABOCADOR</a:t>
              </a:r>
            </a:p>
          </p:txBody>
        </p:sp>
        <p:sp>
          <p:nvSpPr>
            <p:cNvPr id="42" name="11 Rectángulo redondeado"/>
            <p:cNvSpPr/>
            <p:nvPr/>
          </p:nvSpPr>
          <p:spPr>
            <a:xfrm>
              <a:off x="4624831" y="1348886"/>
              <a:ext cx="1323977" cy="485775"/>
            </a:xfrm>
            <a:prstGeom prst="roundRect">
              <a:avLst/>
            </a:prstGeom>
            <a:gradFill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16200000" scaled="0"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a-ES" sz="1600" b="1"/>
                <a:t>PODA</a:t>
              </a:r>
            </a:p>
          </p:txBody>
        </p:sp>
      </p:grpSp>
      <p:sp>
        <p:nvSpPr>
          <p:cNvPr id="48" name="47 Rectángulo"/>
          <p:cNvSpPr/>
          <p:nvPr/>
        </p:nvSpPr>
        <p:spPr>
          <a:xfrm>
            <a:off x="2000232" y="785794"/>
            <a:ext cx="55007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ca-ES" sz="2400" b="1" dirty="0" smtClean="0">
                <a:solidFill>
                  <a:srgbClr val="0EA653"/>
                </a:solidFill>
              </a:rPr>
              <a:t>DIAGRAMA DE FLUXOS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ca-ES" sz="2400" b="1" dirty="0" smtClean="0">
                <a:solidFill>
                  <a:srgbClr val="0EA653"/>
                </a:solidFill>
              </a:rPr>
              <a:t> </a:t>
            </a:r>
            <a:r>
              <a:rPr lang="ca-ES" sz="1600" b="1" dirty="0" smtClean="0">
                <a:solidFill>
                  <a:srgbClr val="0EA653"/>
                </a:solidFill>
              </a:rPr>
              <a:t>VALORITZACIÓ MITJANA ANY 2009 </a:t>
            </a:r>
            <a:r>
              <a:rPr lang="ca-ES" sz="1600" dirty="0" smtClean="0">
                <a:solidFill>
                  <a:srgbClr val="0EA653"/>
                </a:solidFill>
              </a:rPr>
              <a:t>: </a:t>
            </a:r>
            <a:r>
              <a:rPr lang="ca-ES" sz="1600" b="1" dirty="0" smtClean="0">
                <a:solidFill>
                  <a:srgbClr val="0EA653"/>
                </a:solidFill>
              </a:rPr>
              <a:t>91%</a:t>
            </a:r>
          </a:p>
        </p:txBody>
      </p:sp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7 Rectángulo redondeado"/>
          <p:cNvSpPr>
            <a:spLocks noChangeArrowheads="1"/>
          </p:cNvSpPr>
          <p:nvPr/>
        </p:nvSpPr>
        <p:spPr bwMode="auto">
          <a:xfrm>
            <a:off x="2214546" y="4572008"/>
            <a:ext cx="1585837" cy="35719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/>
          </a:gradFill>
          <a:ln w="9525" algn="ctr">
            <a:solidFill>
              <a:srgbClr val="98B954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ca-ES" b="1" smtClean="0">
                <a:solidFill>
                  <a:srgbClr val="000000"/>
                </a:solidFill>
              </a:rPr>
              <a:t>BATERIES  </a:t>
            </a:r>
            <a:r>
              <a:rPr lang="ca-ES" smtClean="0">
                <a:solidFill>
                  <a:srgbClr val="000000"/>
                </a:solidFill>
              </a:rPr>
              <a:t> 7 </a:t>
            </a:r>
            <a:r>
              <a:rPr lang="ca-ES" err="1" smtClean="0">
                <a:solidFill>
                  <a:srgbClr val="000000"/>
                </a:solidFill>
              </a:rPr>
              <a:t>Tn</a:t>
            </a:r>
            <a:endParaRPr lang="ca-ES">
              <a:solidFill>
                <a:srgbClr val="000000"/>
              </a:solidFill>
            </a:endParaRPr>
          </a:p>
        </p:txBody>
      </p:sp>
      <p:sp>
        <p:nvSpPr>
          <p:cNvPr id="50" name="7 Rectángulo redondeado"/>
          <p:cNvSpPr>
            <a:spLocks noChangeArrowheads="1"/>
          </p:cNvSpPr>
          <p:nvPr/>
        </p:nvSpPr>
        <p:spPr bwMode="auto">
          <a:xfrm>
            <a:off x="2214546" y="5000636"/>
            <a:ext cx="1585837" cy="35719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/>
          </a:gradFill>
          <a:ln w="9525" algn="ctr">
            <a:solidFill>
              <a:srgbClr val="98B954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ca-ES" b="1" err="1" smtClean="0">
                <a:solidFill>
                  <a:srgbClr val="000000"/>
                </a:solidFill>
              </a:rPr>
              <a:t>RAEE’s</a:t>
            </a:r>
            <a:r>
              <a:rPr lang="ca-ES" b="1" smtClean="0">
                <a:solidFill>
                  <a:srgbClr val="000000"/>
                </a:solidFill>
              </a:rPr>
              <a:t>  </a:t>
            </a:r>
            <a:r>
              <a:rPr lang="ca-ES" smtClean="0">
                <a:solidFill>
                  <a:srgbClr val="000000"/>
                </a:solidFill>
              </a:rPr>
              <a:t> 98 </a:t>
            </a:r>
            <a:r>
              <a:rPr lang="ca-ES" err="1" smtClean="0">
                <a:solidFill>
                  <a:srgbClr val="000000"/>
                </a:solidFill>
              </a:rPr>
              <a:t>Tn</a:t>
            </a:r>
            <a:endParaRPr lang="ca-ES">
              <a:solidFill>
                <a:srgbClr val="000000"/>
              </a:solidFill>
            </a:endParaRPr>
          </a:p>
        </p:txBody>
      </p:sp>
      <p:sp>
        <p:nvSpPr>
          <p:cNvPr id="51" name="2 Flecha doblada"/>
          <p:cNvSpPr/>
          <p:nvPr/>
        </p:nvSpPr>
        <p:spPr bwMode="auto">
          <a:xfrm rot="10800000">
            <a:off x="3857620" y="4929198"/>
            <a:ext cx="425392" cy="339713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a-ES">
              <a:solidFill>
                <a:sysClr val="windowText" lastClr="000000"/>
              </a:solidFill>
            </a:endParaRPr>
          </a:p>
        </p:txBody>
      </p:sp>
      <p:sp>
        <p:nvSpPr>
          <p:cNvPr id="52" name="2 Flecha doblada"/>
          <p:cNvSpPr/>
          <p:nvPr/>
        </p:nvSpPr>
        <p:spPr bwMode="auto">
          <a:xfrm rot="10800000">
            <a:off x="3857620" y="4500570"/>
            <a:ext cx="425392" cy="339713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a-ES">
              <a:solidFill>
                <a:sysClr val="windowText" lastClr="000000"/>
              </a:solidFill>
            </a:endParaRPr>
          </a:p>
        </p:txBody>
      </p:sp>
      <p:sp>
        <p:nvSpPr>
          <p:cNvPr id="53" name="2 Flecha doblada"/>
          <p:cNvSpPr/>
          <p:nvPr/>
        </p:nvSpPr>
        <p:spPr bwMode="auto">
          <a:xfrm rot="10800000" flipH="1">
            <a:off x="4572000" y="4071942"/>
            <a:ext cx="431864" cy="35719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a-ES">
              <a:solidFill>
                <a:sysClr val="windowText" lastClr="000000"/>
              </a:solidFill>
            </a:endParaRPr>
          </a:p>
        </p:txBody>
      </p:sp>
      <p:sp>
        <p:nvSpPr>
          <p:cNvPr id="54" name="7 Rectángulo redondeado"/>
          <p:cNvSpPr>
            <a:spLocks noChangeArrowheads="1"/>
          </p:cNvSpPr>
          <p:nvPr/>
        </p:nvSpPr>
        <p:spPr bwMode="auto">
          <a:xfrm>
            <a:off x="5000628" y="4143380"/>
            <a:ext cx="1657275" cy="346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/>
          </a:gradFill>
          <a:ln w="9525" algn="ctr">
            <a:solidFill>
              <a:srgbClr val="98B954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ca-ES" b="1" smtClean="0">
                <a:solidFill>
                  <a:srgbClr val="000000"/>
                </a:solidFill>
              </a:rPr>
              <a:t>FERRALLA   1225 </a:t>
            </a:r>
            <a:r>
              <a:rPr lang="ca-ES" b="1" err="1" smtClean="0">
                <a:solidFill>
                  <a:srgbClr val="000000"/>
                </a:solidFill>
              </a:rPr>
              <a:t>Tn</a:t>
            </a:r>
            <a:r>
              <a:rPr lang="ca-ES" b="1" smtClean="0">
                <a:solidFill>
                  <a:srgbClr val="000000"/>
                </a:solidFill>
              </a:rPr>
              <a:t> </a:t>
            </a:r>
            <a:endParaRPr lang="ca-ES">
              <a:solidFill>
                <a:srgbClr val="000000"/>
              </a:solidFill>
            </a:endParaRPr>
          </a:p>
        </p:txBody>
      </p:sp>
      <p:sp>
        <p:nvSpPr>
          <p:cNvPr id="55" name="2 Flecha doblada"/>
          <p:cNvSpPr/>
          <p:nvPr/>
        </p:nvSpPr>
        <p:spPr bwMode="auto">
          <a:xfrm rot="10800000" flipH="1">
            <a:off x="4572000" y="4572008"/>
            <a:ext cx="431864" cy="35719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a-ES">
              <a:solidFill>
                <a:sysClr val="windowText" lastClr="000000"/>
              </a:solidFill>
            </a:endParaRPr>
          </a:p>
        </p:txBody>
      </p:sp>
      <p:sp>
        <p:nvSpPr>
          <p:cNvPr id="56" name="55 Flecha arriba"/>
          <p:cNvSpPr/>
          <p:nvPr/>
        </p:nvSpPr>
        <p:spPr bwMode="auto">
          <a:xfrm rot="16200000" flipH="1">
            <a:off x="1960322" y="4183291"/>
            <a:ext cx="199687" cy="262742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a-ES"/>
          </a:p>
        </p:txBody>
      </p:sp>
      <p:sp>
        <p:nvSpPr>
          <p:cNvPr id="57" name="56 Flecha arriba"/>
          <p:cNvSpPr/>
          <p:nvPr/>
        </p:nvSpPr>
        <p:spPr bwMode="auto">
          <a:xfrm rot="16200000" flipH="1">
            <a:off x="1960322" y="5040547"/>
            <a:ext cx="199687" cy="262742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a-ES"/>
          </a:p>
        </p:txBody>
      </p:sp>
      <p:sp>
        <p:nvSpPr>
          <p:cNvPr id="58" name="57 Flecha arriba"/>
          <p:cNvSpPr/>
          <p:nvPr/>
        </p:nvSpPr>
        <p:spPr bwMode="auto">
          <a:xfrm rot="16200000" flipH="1">
            <a:off x="3389082" y="5683488"/>
            <a:ext cx="199687" cy="262742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a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00042"/>
            <a:ext cx="7924800" cy="1404958"/>
          </a:xfrm>
        </p:spPr>
        <p:txBody>
          <a:bodyPr>
            <a:normAutofit/>
          </a:bodyPr>
          <a:lstStyle/>
          <a:p>
            <a:r>
              <a:rPr lang="ca-ES" sz="2400" dirty="0" smtClean="0">
                <a:solidFill>
                  <a:srgbClr val="00642D"/>
                </a:solidFill>
              </a:rPr>
              <a:t>Producció 2009</a:t>
            </a:r>
            <a:endParaRPr lang="es-ES" sz="2400" dirty="0" smtClean="0">
              <a:solidFill>
                <a:srgbClr val="00642D"/>
              </a:solidFill>
            </a:endParaRPr>
          </a:p>
        </p:txBody>
      </p:sp>
      <p:graphicFrame>
        <p:nvGraphicFramePr>
          <p:cNvPr id="99365" name="Group 37"/>
          <p:cNvGraphicFramePr>
            <a:graphicFrameLocks noGrp="1"/>
          </p:cNvGraphicFramePr>
          <p:nvPr>
            <p:ph idx="1"/>
          </p:nvPr>
        </p:nvGraphicFramePr>
        <p:xfrm>
          <a:off x="1643042" y="1785926"/>
          <a:ext cx="5722938" cy="3816352"/>
        </p:xfrm>
        <a:graphic>
          <a:graphicData uri="http://schemas.openxmlformats.org/drawingml/2006/table">
            <a:tbl>
              <a:tblPr/>
              <a:tblGrid>
                <a:gridCol w="2862263"/>
                <a:gridCol w="2860675"/>
              </a:tblGrid>
              <a:tr h="477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2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2009</a:t>
                      </a:r>
                      <a:endParaRPr kumimoji="0" lang="es-ES" sz="25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2500" b="1" i="1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</a:rPr>
                        <a:t>Tn</a:t>
                      </a:r>
                      <a:endParaRPr kumimoji="0" lang="es-ES" sz="2500" b="1" i="1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Calibri" pitchFamily="34" charset="0"/>
                        </a:rPr>
                        <a:t>RVOL</a:t>
                      </a:r>
                      <a:r>
                        <a:rPr kumimoji="0" lang="ca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Calibri" pitchFamily="34" charset="0"/>
                        </a:rPr>
                        <a:t>+FUSTA ENTRADES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42D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Calibri" pitchFamily="34" charset="0"/>
                        </a:rPr>
                        <a:t>39.291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42D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A653"/>
                          </a:solidFill>
                          <a:effectLst/>
                          <a:latin typeface="Calibri" pitchFamily="34" charset="0"/>
                        </a:rPr>
                        <a:t>ESTELLA SORTIDA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EA653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A653"/>
                          </a:solidFill>
                          <a:effectLst/>
                          <a:latin typeface="Calibri" pitchFamily="34" charset="0"/>
                        </a:rPr>
                        <a:t>38.322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EA653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A653"/>
                          </a:solidFill>
                          <a:effectLst/>
                          <a:latin typeface="Calibri" pitchFamily="34" charset="0"/>
                        </a:rPr>
                        <a:t>FERRALLA SORTIDA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EA653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A653"/>
                          </a:solidFill>
                          <a:effectLst/>
                          <a:latin typeface="Calibri" pitchFamily="34" charset="0"/>
                        </a:rPr>
                        <a:t>1.225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EA653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A653"/>
                          </a:solidFill>
                          <a:effectLst/>
                          <a:latin typeface="Calibri" pitchFamily="34" charset="0"/>
                        </a:rPr>
                        <a:t>REBUIG SORTIDA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EA653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A653"/>
                          </a:solidFill>
                          <a:effectLst/>
                          <a:latin typeface="Calibri" pitchFamily="34" charset="0"/>
                        </a:rPr>
                        <a:t>3.483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A653"/>
                          </a:solidFill>
                          <a:effectLst/>
                          <a:latin typeface="Calibri" pitchFamily="34" charset="0"/>
                        </a:rPr>
                        <a:t>% APROFITAMENT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EA653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A653"/>
                          </a:solidFill>
                          <a:effectLst/>
                          <a:latin typeface="Calibri" pitchFamily="34" charset="0"/>
                        </a:rPr>
                        <a:t>91%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EA653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A653"/>
                          </a:solidFill>
                          <a:effectLst/>
                          <a:latin typeface="Calibri" pitchFamily="34" charset="0"/>
                        </a:rPr>
                        <a:t>PODA ENTRADA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EA653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A653"/>
                          </a:solidFill>
                          <a:effectLst/>
                          <a:latin typeface="Calibri" pitchFamily="34" charset="0"/>
                        </a:rPr>
                        <a:t>7.304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A653"/>
                          </a:solidFill>
                          <a:effectLst/>
                          <a:latin typeface="Calibri" pitchFamily="34" charset="0"/>
                        </a:rPr>
                        <a:t>PODA SORTIDA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EA653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a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A653"/>
                          </a:solidFill>
                          <a:effectLst/>
                          <a:latin typeface="Calibri" pitchFamily="34" charset="0"/>
                        </a:rPr>
                        <a:t>3.616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EA653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FD7437-226C-4203-BF3B-1A916E0B3A0E}" type="slidenum">
              <a:rPr lang="es-ES" smtClean="0"/>
              <a:pPr>
                <a:defRPr/>
              </a:pPr>
              <a:t>36</a:t>
            </a:fld>
            <a:endParaRPr lang="es-E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1142984"/>
            <a:ext cx="6773887" cy="1000131"/>
          </a:xfrm>
        </p:spPr>
        <p:txBody>
          <a:bodyPr>
            <a:normAutofit/>
          </a:bodyPr>
          <a:lstStyle/>
          <a:p>
            <a:r>
              <a:rPr lang="ca-ES" sz="2400" dirty="0" smtClean="0">
                <a:solidFill>
                  <a:srgbClr val="00642D"/>
                </a:solidFill>
              </a:rPr>
              <a:t>Procés de selecció abans de la trituració</a:t>
            </a:r>
            <a:endParaRPr lang="es-ES" sz="2400" dirty="0" smtClean="0">
              <a:solidFill>
                <a:srgbClr val="00642D"/>
              </a:solidFill>
            </a:endParaRP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3428992" y="4929198"/>
            <a:ext cx="350043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r>
              <a:rPr lang="ca-ES" sz="2500" kern="0" dirty="0">
                <a:solidFill>
                  <a:srgbClr val="008000"/>
                </a:solidFill>
                <a:latin typeface="+mn-lt"/>
              </a:rPr>
              <a:t>	</a:t>
            </a:r>
            <a:r>
              <a:rPr lang="ca-ES" sz="2500" kern="0" dirty="0">
                <a:latin typeface="+mn-lt"/>
              </a:rPr>
              <a:t>	</a:t>
            </a:r>
            <a:endParaRPr lang="es-ES" sz="2500" kern="0" dirty="0">
              <a:latin typeface="+mn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0B7D0B-A67D-4E9D-94F2-3245B7271E9D}" type="slidenum">
              <a:rPr lang="es-ES" smtClean="0"/>
              <a:pPr>
                <a:defRPr/>
              </a:pPr>
              <a:t>37</a:t>
            </a:fld>
            <a:endParaRPr lang="es-E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10 Imagen" descr="Volum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2428868"/>
            <a:ext cx="3857652" cy="2857520"/>
          </a:xfrm>
          <a:prstGeom prst="rect">
            <a:avLst/>
          </a:prstGeom>
        </p:spPr>
      </p:pic>
      <p:pic>
        <p:nvPicPr>
          <p:cNvPr id="13" name="12 Imagen" descr="Volum 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3439" y="2428868"/>
            <a:ext cx="3786214" cy="2857519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928670"/>
            <a:ext cx="6488135" cy="1000131"/>
          </a:xfrm>
        </p:spPr>
        <p:txBody>
          <a:bodyPr>
            <a:normAutofit/>
          </a:bodyPr>
          <a:lstStyle/>
          <a:p>
            <a:r>
              <a:rPr lang="ca-ES" sz="2400" dirty="0" smtClean="0">
                <a:solidFill>
                  <a:srgbClr val="00642D"/>
                </a:solidFill>
              </a:rPr>
              <a:t>Trituració</a:t>
            </a:r>
            <a:endParaRPr lang="es-ES" sz="2400" dirty="0" smtClean="0">
              <a:solidFill>
                <a:srgbClr val="00642D"/>
              </a:solidFill>
            </a:endParaRP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3286116" y="5214950"/>
            <a:ext cx="350043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r>
              <a:rPr lang="ca-ES" sz="2500" kern="0" dirty="0">
                <a:solidFill>
                  <a:srgbClr val="008000"/>
                </a:solidFill>
                <a:latin typeface="+mn-lt"/>
              </a:rPr>
              <a:t>	</a:t>
            </a:r>
            <a:r>
              <a:rPr lang="ca-ES" sz="2500" kern="0" dirty="0">
                <a:latin typeface="+mn-lt"/>
              </a:rPr>
              <a:t>	</a:t>
            </a:r>
            <a:endParaRPr lang="es-ES" sz="2500" kern="0" dirty="0">
              <a:latin typeface="+mn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0B7D0B-A67D-4E9D-94F2-3245B7271E9D}" type="slidenum">
              <a:rPr lang="es-ES" smtClean="0"/>
              <a:pPr>
                <a:defRPr/>
              </a:pPr>
              <a:t>38</a:t>
            </a:fld>
            <a:endParaRPr lang="es-E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2339" name="Picture 3" descr="T:\OT Publica\VARIS\Arias\PPOINT MA CLAVERO\FOTOS ULTIMA HORA\Volum 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214554"/>
            <a:ext cx="3857652" cy="2928958"/>
          </a:xfrm>
          <a:prstGeom prst="rect">
            <a:avLst/>
          </a:prstGeom>
          <a:noFill/>
        </p:spPr>
      </p:pic>
      <p:pic>
        <p:nvPicPr>
          <p:cNvPr id="140290" name="Picture 2" descr="T:\Informació\fotos\DSCN00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2214554"/>
            <a:ext cx="3786214" cy="292895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0013" y="642918"/>
            <a:ext cx="5773755" cy="801706"/>
          </a:xfrm>
        </p:spPr>
        <p:txBody>
          <a:bodyPr>
            <a:normAutofit/>
          </a:bodyPr>
          <a:lstStyle/>
          <a:p>
            <a:pPr eaLnBrk="1" hangingPunct="1"/>
            <a:r>
              <a:rPr lang="ca-ES" sz="2400" dirty="0" smtClean="0">
                <a:solidFill>
                  <a:srgbClr val="00642D"/>
                </a:solidFill>
              </a:rPr>
              <a:t>Utilitats</a:t>
            </a:r>
            <a:endParaRPr lang="es-ES" sz="2400" dirty="0" smtClean="0">
              <a:solidFill>
                <a:srgbClr val="00642D"/>
              </a:solidFill>
            </a:endParaRPr>
          </a:p>
        </p:txBody>
      </p:sp>
      <p:pic>
        <p:nvPicPr>
          <p:cNvPr id="38915" name="Picture 7" descr="fuego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857884" y="4357694"/>
            <a:ext cx="2519361" cy="2000264"/>
          </a:xfrm>
        </p:spPr>
      </p:pic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3071802" y="5786454"/>
            <a:ext cx="2428892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r>
              <a:rPr lang="ca-ES" sz="1500" kern="0" dirty="0" smtClean="0">
                <a:solidFill>
                  <a:srgbClr val="008000"/>
                </a:solidFill>
              </a:rPr>
              <a:t>E</a:t>
            </a:r>
            <a:r>
              <a:rPr lang="ca-ES" sz="1500" kern="0" dirty="0" smtClean="0">
                <a:solidFill>
                  <a:srgbClr val="008000"/>
                </a:solidFill>
                <a:latin typeface="+mn-lt"/>
              </a:rPr>
              <a:t>STELLA FINA:</a:t>
            </a:r>
          </a:p>
          <a:p>
            <a:pPr marL="342900" indent="-342900" algn="ctr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r>
              <a:rPr lang="ca-ES" sz="1500" b="1" kern="0" dirty="0" smtClean="0">
                <a:solidFill>
                  <a:srgbClr val="008000"/>
                </a:solidFill>
              </a:rPr>
              <a:t>COMBUSTIBLE </a:t>
            </a:r>
            <a:r>
              <a:rPr lang="ca-ES" sz="1500" b="1" kern="0" dirty="0" smtClean="0">
                <a:solidFill>
                  <a:srgbClr val="008000"/>
                </a:solidFill>
                <a:latin typeface="+mn-lt"/>
              </a:rPr>
              <a:t>CIMENTERES</a:t>
            </a:r>
            <a:r>
              <a:rPr lang="ca-ES" sz="1500" b="1" kern="0" dirty="0">
                <a:latin typeface="+mn-lt"/>
              </a:rPr>
              <a:t>	</a:t>
            </a:r>
            <a:endParaRPr lang="es-ES" sz="1500" b="1" kern="0" dirty="0">
              <a:latin typeface="+mn-lt"/>
            </a:endParaRP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3214678" y="4714884"/>
            <a:ext cx="2000264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r>
              <a:rPr lang="ca-ES" sz="1500" kern="0" dirty="0" smtClean="0">
                <a:solidFill>
                  <a:srgbClr val="008000"/>
                </a:solidFill>
              </a:rPr>
              <a:t>ESTELLA:</a:t>
            </a:r>
          </a:p>
          <a:p>
            <a:pPr marL="342900" indent="-342900" algn="ctr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r>
              <a:rPr lang="ca-ES" sz="1500" b="1" kern="0" dirty="0" smtClean="0">
                <a:solidFill>
                  <a:srgbClr val="008000"/>
                </a:solidFill>
              </a:rPr>
              <a:t>BIOMASSA PER FORNS</a:t>
            </a:r>
            <a:r>
              <a:rPr lang="ca-ES" sz="1500" b="1" kern="0" dirty="0">
                <a:latin typeface="+mn-lt"/>
              </a:rPr>
              <a:t>	</a:t>
            </a:r>
            <a:endParaRPr lang="es-ES" sz="1500" b="1" kern="0" dirty="0">
              <a:latin typeface="+mn-lt"/>
            </a:endParaRPr>
          </a:p>
        </p:txBody>
      </p:sp>
      <p:pic>
        <p:nvPicPr>
          <p:cNvPr id="10" name="Picture 7" descr="TABLERO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 l="5913" t="31537" r="5387" b="32983"/>
          <a:stretch>
            <a:fillRect/>
          </a:stretch>
        </p:blipFill>
        <p:spPr>
          <a:xfrm>
            <a:off x="5643570" y="3000372"/>
            <a:ext cx="2857520" cy="1214446"/>
          </a:xfrm>
        </p:spPr>
      </p:pic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FF6B16-2D14-4039-9708-20B4ABBBCFE7}" type="slidenum">
              <a:rPr lang="es-ES" smtClean="0"/>
              <a:pPr>
                <a:defRPr/>
              </a:pPr>
              <a:t>39</a:t>
            </a:fld>
            <a:endParaRPr lang="es-ES" dirty="0"/>
          </a:p>
        </p:txBody>
      </p:sp>
      <p:pic>
        <p:nvPicPr>
          <p:cNvPr id="2050" name="Picture 2" descr="http://gestorresiduos.com/images/dsc003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4572008"/>
            <a:ext cx="2143140" cy="1768091"/>
          </a:xfrm>
          <a:prstGeom prst="rect">
            <a:avLst/>
          </a:prstGeom>
          <a:noFill/>
        </p:spPr>
      </p:pic>
      <p:pic>
        <p:nvPicPr>
          <p:cNvPr id="2052" name="Picture 4" descr="http://www.selva.cat/premsa/wp-content/uploads/2008/01/biomass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1214422"/>
            <a:ext cx="2566979" cy="1707008"/>
          </a:xfrm>
          <a:prstGeom prst="rect">
            <a:avLst/>
          </a:prstGeom>
          <a:noFill/>
        </p:spPr>
      </p:pic>
      <p:pic>
        <p:nvPicPr>
          <p:cNvPr id="2054" name="Picture 6" descr="http://gestorresiduos.com/images/astilla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2000240"/>
            <a:ext cx="2143140" cy="1857388"/>
          </a:xfrm>
          <a:prstGeom prst="rect">
            <a:avLst/>
          </a:prstGeom>
          <a:noFill/>
        </p:spPr>
      </p:pic>
      <p:sp>
        <p:nvSpPr>
          <p:cNvPr id="12" name="11 Flecha derecha"/>
          <p:cNvSpPr/>
          <p:nvPr/>
        </p:nvSpPr>
        <p:spPr>
          <a:xfrm>
            <a:off x="2786050" y="5357826"/>
            <a:ext cx="3000396" cy="42862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Flecha derecha"/>
          <p:cNvSpPr/>
          <p:nvPr/>
        </p:nvSpPr>
        <p:spPr>
          <a:xfrm>
            <a:off x="2786050" y="3286124"/>
            <a:ext cx="2643206" cy="42862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angle 9"/>
          <p:cNvSpPr txBox="1">
            <a:spLocks noChangeArrowheads="1"/>
          </p:cNvSpPr>
          <p:nvPr/>
        </p:nvSpPr>
        <p:spPr bwMode="auto">
          <a:xfrm>
            <a:off x="5500694" y="2928934"/>
            <a:ext cx="2357454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r>
              <a:rPr lang="ca-ES" sz="1500" kern="0" dirty="0" smtClean="0">
                <a:solidFill>
                  <a:srgbClr val="008000"/>
                </a:solidFill>
              </a:rPr>
              <a:t>ESTELLA:</a:t>
            </a:r>
            <a:r>
              <a:rPr lang="ca-ES" sz="1500" b="1" kern="0" dirty="0" smtClean="0">
                <a:solidFill>
                  <a:srgbClr val="008000"/>
                </a:solidFill>
              </a:rPr>
              <a:t> </a:t>
            </a:r>
          </a:p>
          <a:p>
            <a:pPr marL="342900" indent="-342900" algn="ctr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r>
              <a:rPr lang="ca-ES" sz="1500" b="1" kern="0" dirty="0" smtClean="0">
                <a:solidFill>
                  <a:srgbClr val="008000"/>
                </a:solidFill>
                <a:latin typeface="+mn-lt"/>
              </a:rPr>
              <a:t>FABRICACIÓ TAULERS AGLOMERATS</a:t>
            </a:r>
            <a:r>
              <a:rPr lang="ca-ES" sz="1500" b="1" kern="0" dirty="0">
                <a:latin typeface="+mn-lt"/>
              </a:rPr>
              <a:t>	</a:t>
            </a:r>
            <a:endParaRPr lang="es-ES" sz="1500" b="1" kern="0" dirty="0">
              <a:latin typeface="+mn-lt"/>
            </a:endParaRPr>
          </a:p>
        </p:txBody>
      </p:sp>
      <p:sp>
        <p:nvSpPr>
          <p:cNvPr id="16" name="15 Flecha derecha"/>
          <p:cNvSpPr/>
          <p:nvPr/>
        </p:nvSpPr>
        <p:spPr>
          <a:xfrm>
            <a:off x="2786050" y="2214554"/>
            <a:ext cx="2857520" cy="42862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angle 9"/>
          <p:cNvSpPr txBox="1">
            <a:spLocks noChangeArrowheads="1"/>
          </p:cNvSpPr>
          <p:nvPr/>
        </p:nvSpPr>
        <p:spPr bwMode="auto">
          <a:xfrm>
            <a:off x="2928926" y="1500174"/>
            <a:ext cx="242889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r>
              <a:rPr lang="ca-ES" sz="1500" kern="0" dirty="0" smtClean="0">
                <a:solidFill>
                  <a:srgbClr val="008000"/>
                </a:solidFill>
              </a:rPr>
              <a:t>E</a:t>
            </a:r>
            <a:r>
              <a:rPr lang="ca-ES" sz="1500" kern="0" dirty="0" smtClean="0">
                <a:solidFill>
                  <a:srgbClr val="008000"/>
                </a:solidFill>
                <a:latin typeface="+mn-lt"/>
              </a:rPr>
              <a:t>STELLA :</a:t>
            </a:r>
          </a:p>
          <a:p>
            <a:pPr marL="342900" indent="-342900" algn="ctr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None/>
              <a:defRPr/>
            </a:pPr>
            <a:r>
              <a:rPr lang="ca-ES" sz="1500" b="1" kern="0" dirty="0" smtClean="0">
                <a:solidFill>
                  <a:srgbClr val="008000"/>
                </a:solidFill>
              </a:rPr>
              <a:t>FABRICACIÓ DE PELLETS</a:t>
            </a:r>
            <a:r>
              <a:rPr lang="ca-ES" sz="1500" b="1" kern="0" dirty="0">
                <a:latin typeface="+mn-lt"/>
              </a:rPr>
              <a:t>	</a:t>
            </a:r>
            <a:endParaRPr lang="es-ES" sz="1500" b="1" kern="0" dirty="0">
              <a:latin typeface="+mn-lt"/>
            </a:endParaRPr>
          </a:p>
        </p:txBody>
      </p:sp>
      <p:sp>
        <p:nvSpPr>
          <p:cNvPr id="19" name="18 Flecha doblada"/>
          <p:cNvSpPr/>
          <p:nvPr/>
        </p:nvSpPr>
        <p:spPr>
          <a:xfrm rot="10800000" flipH="1">
            <a:off x="2500298" y="3857628"/>
            <a:ext cx="3286148" cy="785818"/>
          </a:xfrm>
          <a:prstGeom prst="bentArrow">
            <a:avLst>
              <a:gd name="adj1" fmla="val 25000"/>
              <a:gd name="adj2" fmla="val 28023"/>
              <a:gd name="adj3" fmla="val 29560"/>
              <a:gd name="adj4" fmla="val 4375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2 Título"/>
          <p:cNvSpPr txBox="1">
            <a:spLocks/>
          </p:cNvSpPr>
          <p:nvPr/>
        </p:nvSpPr>
        <p:spPr>
          <a:xfrm>
            <a:off x="428596" y="4071942"/>
            <a:ext cx="7929618" cy="142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32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42910" y="3071811"/>
            <a:ext cx="7715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2400" b="1" smtClean="0">
                <a:solidFill>
                  <a:srgbClr val="00642D"/>
                </a:solidFill>
              </a:rPr>
              <a:t>ISO 9001:2008      ISO 14001:2004    </a:t>
            </a:r>
            <a:r>
              <a:rPr lang="ca-ES" sz="2400" b="1" err="1" smtClean="0">
                <a:solidFill>
                  <a:srgbClr val="00642D"/>
                </a:solidFill>
              </a:rPr>
              <a:t>OSHAS</a:t>
            </a:r>
            <a:r>
              <a:rPr lang="ca-ES" sz="2400" b="1" smtClean="0">
                <a:solidFill>
                  <a:srgbClr val="00642D"/>
                </a:solidFill>
              </a:rPr>
              <a:t> 18001:2007</a:t>
            </a:r>
            <a:endParaRPr lang="ca-ES" sz="2400" b="1" smtClean="0"/>
          </a:p>
          <a:p>
            <a:pPr algn="ctr"/>
            <a:r>
              <a:rPr lang="ca-ES" sz="2800" b="1" smtClean="0">
                <a:solidFill>
                  <a:srgbClr val="00642D"/>
                </a:solidFill>
              </a:rPr>
              <a:t> </a:t>
            </a:r>
            <a:endParaRPr lang="ca-ES" sz="2800" b="1" smtClean="0"/>
          </a:p>
          <a:p>
            <a:pPr algn="ctr"/>
            <a:r>
              <a:rPr lang="ca-ES" sz="2800" b="1" smtClean="0">
                <a:solidFill>
                  <a:srgbClr val="00642D"/>
                </a:solidFill>
              </a:rPr>
              <a:t>   </a:t>
            </a:r>
            <a:endParaRPr lang="ca-ES" sz="2800" b="1"/>
          </a:p>
        </p:txBody>
      </p:sp>
      <p:sp>
        <p:nvSpPr>
          <p:cNvPr id="9" name="8 Rectángulo"/>
          <p:cNvSpPr/>
          <p:nvPr/>
        </p:nvSpPr>
        <p:spPr>
          <a:xfrm>
            <a:off x="928662" y="3429001"/>
            <a:ext cx="7143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a-ES" dirty="0" smtClean="0">
              <a:solidFill>
                <a:srgbClr val="00642D"/>
              </a:solidFill>
            </a:endParaRPr>
          </a:p>
          <a:p>
            <a:pPr marL="400050" indent="-400050">
              <a:buFont typeface="+mj-lt"/>
              <a:buAutoNum type="romanUcPeriod"/>
            </a:pPr>
            <a:r>
              <a:rPr lang="ca-ES" dirty="0" smtClean="0">
                <a:solidFill>
                  <a:srgbClr val="00642D"/>
                </a:solidFill>
              </a:rPr>
              <a:t>PER A LA VALORITZACIÓ ENERGÈTICA DE RESIDUS SÒLIDS URBANS.</a:t>
            </a:r>
          </a:p>
          <a:p>
            <a:pPr marL="400050" indent="-400050">
              <a:buFont typeface="+mj-lt"/>
              <a:buAutoNum type="romanUcPeriod"/>
            </a:pPr>
            <a:endParaRPr lang="ca-ES" dirty="0" smtClean="0">
              <a:solidFill>
                <a:srgbClr val="00642D"/>
              </a:solidFill>
            </a:endParaRPr>
          </a:p>
          <a:p>
            <a:pPr marL="400050" indent="-400050">
              <a:buFont typeface="+mj-lt"/>
              <a:buAutoNum type="romanUcPeriod"/>
            </a:pPr>
            <a:r>
              <a:rPr lang="ca-ES" dirty="0" smtClean="0">
                <a:solidFill>
                  <a:srgbClr val="00642D"/>
                </a:solidFill>
              </a:rPr>
              <a:t>PER A LA SELECCIÓ D’ENVASOS DE LA RECOLLIDA DOMICILIÀRIA, LA SELECCIÓ DE RESIDUS VOLUMINOSOS I TRITURACIÓ DE FUSTA I PODA.</a:t>
            </a:r>
          </a:p>
          <a:p>
            <a:pPr marL="400050" indent="-400050">
              <a:buFont typeface="+mj-lt"/>
              <a:buAutoNum type="romanUcPeriod"/>
            </a:pPr>
            <a:endParaRPr lang="ca-ES" dirty="0" smtClean="0">
              <a:solidFill>
                <a:srgbClr val="00642D"/>
              </a:solidFill>
            </a:endParaRPr>
          </a:p>
          <a:p>
            <a:pPr marL="400050" indent="-400050">
              <a:buFont typeface="+mj-lt"/>
              <a:buAutoNum type="romanUcPeriod"/>
            </a:pPr>
            <a:r>
              <a:rPr lang="ca-ES" dirty="0" smtClean="0">
                <a:solidFill>
                  <a:srgbClr val="00642D"/>
                </a:solidFill>
              </a:rPr>
              <a:t>PER A LA PRESTACIÓ DE SERVEI DE PUNT VERD (DEIXALLERIA ) EN LES INSTAL·LACIONS GESTIONADES.</a:t>
            </a:r>
          </a:p>
          <a:p>
            <a:endParaRPr lang="ca-ES" dirty="0"/>
          </a:p>
        </p:txBody>
      </p:sp>
      <p:pic>
        <p:nvPicPr>
          <p:cNvPr id="45057" name="Picture 1" descr="C:\Documents and Settings\Agusti Ferre\Mis documentos\Mis imágenes\logo_ISO9001-ISO14001-OSHAS18001_cmy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571612"/>
            <a:ext cx="2926726" cy="1357322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214282" y="2714620"/>
            <a:ext cx="8929718" cy="1257296"/>
          </a:xfrm>
        </p:spPr>
        <p:txBody>
          <a:bodyPr>
            <a:normAutofit fontScale="92500" lnSpcReduction="10000"/>
          </a:bodyPr>
          <a:lstStyle/>
          <a:p>
            <a:pPr lvl="0" algn="ctr">
              <a:buNone/>
            </a:pPr>
            <a:r>
              <a:rPr lang="ca-ES" sz="4000" b="1" smtClean="0">
                <a:solidFill>
                  <a:schemeClr val="bg1"/>
                </a:solidFill>
              </a:rPr>
              <a:t>DEIXALLERIES DE </a:t>
            </a:r>
          </a:p>
          <a:p>
            <a:pPr lvl="0" algn="ctr">
              <a:buNone/>
            </a:pPr>
            <a:r>
              <a:rPr lang="ca-ES" sz="4000" b="1" smtClean="0">
                <a:solidFill>
                  <a:schemeClr val="bg1"/>
                </a:solidFill>
              </a:rPr>
              <a:t>L’ÀREA METROPOLITANA </a:t>
            </a:r>
          </a:p>
          <a:p>
            <a:pPr>
              <a:buNone/>
            </a:pPr>
            <a:endParaRPr lang="ca-ES" sz="4000" b="1" smtClean="0">
              <a:solidFill>
                <a:schemeClr val="bg1"/>
              </a:solidFill>
            </a:endParaRPr>
          </a:p>
          <a:p>
            <a:endParaRPr lang="ca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:\OT Publica\VARIS\Arias\PPOINT MA CLAVERO\quadre color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285884"/>
          </a:xfrm>
        </p:spPr>
        <p:txBody>
          <a:bodyPr>
            <a:noAutofit/>
          </a:bodyPr>
          <a:lstStyle/>
          <a:p>
            <a:r>
              <a:rPr lang="ca-ES" sz="2000" b="1" smtClean="0">
                <a:solidFill>
                  <a:srgbClr val="00642D"/>
                </a:solidFill>
              </a:rPr>
              <a:t>             </a:t>
            </a:r>
            <a:br>
              <a:rPr lang="ca-ES" sz="2000" b="1" smtClean="0">
                <a:solidFill>
                  <a:srgbClr val="00642D"/>
                </a:solidFill>
              </a:rPr>
            </a:br>
            <a:r>
              <a:rPr lang="ca-ES" sz="2400" b="1" smtClean="0">
                <a:solidFill>
                  <a:srgbClr val="00642D"/>
                </a:solidFill>
              </a:rPr>
              <a:t/>
            </a:r>
            <a:br>
              <a:rPr lang="ca-ES" sz="2400" b="1" smtClean="0">
                <a:solidFill>
                  <a:srgbClr val="00642D"/>
                </a:solidFill>
              </a:rPr>
            </a:br>
            <a:r>
              <a:rPr lang="ca-ES" sz="2400" b="1" smtClean="0">
                <a:solidFill>
                  <a:srgbClr val="00642D"/>
                </a:solidFill>
              </a:rPr>
              <a:t>                    </a:t>
            </a:r>
            <a:br>
              <a:rPr lang="ca-ES" sz="2400" b="1" smtClean="0">
                <a:solidFill>
                  <a:srgbClr val="00642D"/>
                </a:solidFill>
              </a:rPr>
            </a:br>
            <a:r>
              <a:rPr lang="ca-ES" sz="2400" b="1" smtClean="0">
                <a:solidFill>
                  <a:srgbClr val="00642D"/>
                </a:solidFill>
              </a:rPr>
              <a:t/>
            </a:r>
            <a:br>
              <a:rPr lang="ca-ES" sz="2400" b="1" smtClean="0">
                <a:solidFill>
                  <a:srgbClr val="00642D"/>
                </a:solidFill>
              </a:rPr>
            </a:br>
            <a:endParaRPr lang="ca-ES" sz="2400" b="1">
              <a:solidFill>
                <a:srgbClr val="00642D"/>
              </a:solidFill>
            </a:endParaRPr>
          </a:p>
        </p:txBody>
      </p:sp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642910" y="2643182"/>
            <a:ext cx="7786742" cy="3857652"/>
          </a:xfrm>
        </p:spPr>
        <p:txBody>
          <a:bodyPr>
            <a:normAutofit/>
          </a:bodyPr>
          <a:lstStyle/>
          <a:p>
            <a:endParaRPr lang="ca-ES" sz="2800" b="1" smtClean="0">
              <a:solidFill>
                <a:srgbClr val="00642D"/>
              </a:solidFill>
            </a:endParaRPr>
          </a:p>
          <a:p>
            <a:pPr>
              <a:buNone/>
            </a:pPr>
            <a:endParaRPr lang="ca-ES" sz="2800" b="1" smtClean="0">
              <a:solidFill>
                <a:srgbClr val="00642D"/>
              </a:solidFill>
            </a:endParaRPr>
          </a:p>
        </p:txBody>
      </p:sp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87" y="500042"/>
            <a:ext cx="8115341" cy="585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5 CuadroTexto"/>
          <p:cNvSpPr txBox="1">
            <a:spLocks noChangeArrowheads="1"/>
          </p:cNvSpPr>
          <p:nvPr/>
        </p:nvSpPr>
        <p:spPr bwMode="auto">
          <a:xfrm>
            <a:off x="1000100" y="642918"/>
            <a:ext cx="6643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 smtClean="0">
                <a:solidFill>
                  <a:srgbClr val="0EA653"/>
                </a:solidFill>
                <a:latin typeface="Calibri" pitchFamily="34" charset="0"/>
              </a:rPr>
              <a:t>     </a:t>
            </a:r>
            <a:endParaRPr lang="en-US" sz="2400" dirty="0">
              <a:solidFill>
                <a:srgbClr val="0EA653"/>
              </a:solidFill>
              <a:latin typeface="Calibri" pitchFamily="34" charset="0"/>
            </a:endParaRPr>
          </a:p>
        </p:txBody>
      </p:sp>
      <p:sp>
        <p:nvSpPr>
          <p:cNvPr id="1331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s-ES"/>
          </a:p>
        </p:txBody>
      </p:sp>
      <p:sp>
        <p:nvSpPr>
          <p:cNvPr id="13318" name="8 CuadroTexto"/>
          <p:cNvSpPr txBox="1">
            <a:spLocks noChangeArrowheads="1"/>
          </p:cNvSpPr>
          <p:nvPr/>
        </p:nvSpPr>
        <p:spPr bwMode="auto">
          <a:xfrm>
            <a:off x="3428992" y="1071563"/>
            <a:ext cx="30003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s-ES" sz="1200" dirty="0"/>
          </a:p>
          <a:p>
            <a:r>
              <a:rPr lang="ca-ES" sz="1600" b="1" dirty="0" smtClean="0">
                <a:solidFill>
                  <a:srgbClr val="0EA653"/>
                </a:solidFill>
                <a:latin typeface="Calibri" pitchFamily="34" charset="0"/>
              </a:rPr>
              <a:t>Gestió de 33 instal·lacions </a:t>
            </a:r>
            <a:endParaRPr lang="es-ES" sz="1400" dirty="0">
              <a:latin typeface="Calibri" pitchFamily="34" charset="0"/>
            </a:endParaRPr>
          </a:p>
        </p:txBody>
      </p:sp>
      <p:pic>
        <p:nvPicPr>
          <p:cNvPr id="13319" name="7 Imagen" descr="gavà-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5041" y="1714500"/>
            <a:ext cx="6935960" cy="428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285884"/>
          </a:xfrm>
        </p:spPr>
        <p:txBody>
          <a:bodyPr>
            <a:noAutofit/>
          </a:bodyPr>
          <a:lstStyle/>
          <a:p>
            <a:r>
              <a:rPr lang="ca-ES" sz="2000" b="1" smtClean="0">
                <a:solidFill>
                  <a:srgbClr val="00642D"/>
                </a:solidFill>
              </a:rPr>
              <a:t>             </a:t>
            </a:r>
            <a:br>
              <a:rPr lang="ca-ES" sz="2000" b="1" smtClean="0">
                <a:solidFill>
                  <a:srgbClr val="00642D"/>
                </a:solidFill>
              </a:rPr>
            </a:br>
            <a:r>
              <a:rPr lang="ca-ES" sz="2400" b="1" smtClean="0">
                <a:solidFill>
                  <a:srgbClr val="00642D"/>
                </a:solidFill>
              </a:rPr>
              <a:t/>
            </a:r>
            <a:br>
              <a:rPr lang="ca-ES" sz="2400" b="1" smtClean="0">
                <a:solidFill>
                  <a:srgbClr val="00642D"/>
                </a:solidFill>
              </a:rPr>
            </a:br>
            <a:r>
              <a:rPr lang="ca-ES" sz="2400" b="1" smtClean="0">
                <a:solidFill>
                  <a:srgbClr val="00642D"/>
                </a:solidFill>
              </a:rPr>
              <a:t>                    </a:t>
            </a:r>
            <a:br>
              <a:rPr lang="ca-ES" sz="2400" b="1" smtClean="0">
                <a:solidFill>
                  <a:srgbClr val="00642D"/>
                </a:solidFill>
              </a:rPr>
            </a:br>
            <a:r>
              <a:rPr lang="ca-ES" sz="2400" b="1" smtClean="0">
                <a:solidFill>
                  <a:srgbClr val="00642D"/>
                </a:solidFill>
              </a:rPr>
              <a:t/>
            </a:r>
            <a:br>
              <a:rPr lang="ca-ES" sz="2400" b="1" smtClean="0">
                <a:solidFill>
                  <a:srgbClr val="00642D"/>
                </a:solidFill>
              </a:rPr>
            </a:br>
            <a:endParaRPr lang="ca-ES" sz="2400" b="1">
              <a:solidFill>
                <a:srgbClr val="00642D"/>
              </a:solidFill>
            </a:endParaRPr>
          </a:p>
        </p:txBody>
      </p:sp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642910" y="2643182"/>
            <a:ext cx="7786742" cy="3857652"/>
          </a:xfrm>
        </p:spPr>
        <p:txBody>
          <a:bodyPr>
            <a:normAutofit/>
          </a:bodyPr>
          <a:lstStyle/>
          <a:p>
            <a:endParaRPr lang="ca-ES" sz="2800" b="1" smtClean="0">
              <a:solidFill>
                <a:srgbClr val="00642D"/>
              </a:solidFill>
            </a:endParaRPr>
          </a:p>
          <a:p>
            <a:pPr>
              <a:buNone/>
            </a:pPr>
            <a:endParaRPr lang="ca-ES" sz="2800" b="1" smtClean="0">
              <a:solidFill>
                <a:srgbClr val="00642D"/>
              </a:solidFill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1141551" y="1643050"/>
          <a:ext cx="7216664" cy="857784"/>
        </p:xfrm>
        <a:graphic>
          <a:graphicData uri="http://schemas.openxmlformats.org/drawingml/2006/table">
            <a:tbl>
              <a:tblPr/>
              <a:tblGrid>
                <a:gridCol w="2190603"/>
                <a:gridCol w="25400"/>
                <a:gridCol w="928694"/>
                <a:gridCol w="1071570"/>
                <a:gridCol w="1071570"/>
                <a:gridCol w="1000132"/>
                <a:gridCol w="928695"/>
              </a:tblGrid>
              <a:tr h="214314">
                <a:tc>
                  <a:txBody>
                    <a:bodyPr/>
                    <a:lstStyle/>
                    <a:p>
                      <a:pPr algn="l" fontAlgn="b"/>
                      <a:endParaRPr lang="ca-ES" sz="1000" b="0" i="0" u="none" strike="noStrike" dirty="0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000" b="0" i="0" u="none" strike="noStrike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Any 2005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Any 2006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Any 2007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Any 2008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Any 2009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321735">
                <a:tc>
                  <a:txBody>
                    <a:bodyPr/>
                    <a:lstStyle/>
                    <a:p>
                      <a:pPr algn="l" fontAlgn="b"/>
                      <a:r>
                        <a:rPr lang="ca-ES" sz="14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Entrades </a:t>
                      </a:r>
                      <a:r>
                        <a:rPr lang="ca-ES" sz="1400" b="1" i="0" u="none" strike="noStrike" dirty="0" smtClean="0">
                          <a:solidFill>
                            <a:srgbClr val="00642D"/>
                          </a:solidFill>
                          <a:latin typeface="Arial"/>
                        </a:rPr>
                        <a:t>d'usuaris</a:t>
                      </a:r>
                      <a:endParaRPr lang="ca-ES" sz="1400" b="1" i="0" u="none" strike="noStrike" dirty="0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239.982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271.986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314.421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325.177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357.191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735">
                <a:tc>
                  <a:txBody>
                    <a:bodyPr/>
                    <a:lstStyle/>
                    <a:p>
                      <a:pPr algn="l" fontAlgn="b"/>
                      <a:r>
                        <a:rPr lang="ca-ES" sz="14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Tones </a:t>
                      </a:r>
                      <a:r>
                        <a:rPr lang="ca-ES" sz="1400" b="1" i="0" u="none" strike="noStrike" dirty="0" smtClean="0">
                          <a:solidFill>
                            <a:srgbClr val="00642D"/>
                          </a:solidFill>
                          <a:latin typeface="Arial"/>
                        </a:rPr>
                        <a:t>gestionades </a:t>
                      </a:r>
                      <a:endParaRPr lang="ca-ES" sz="1400" b="1" i="0" u="none" strike="noStrike" dirty="0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200" b="1" i="0" u="none" strike="noStrike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55.820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63.071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70.926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73.116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81.003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15 Rectángulo"/>
          <p:cNvSpPr/>
          <p:nvPr/>
        </p:nvSpPr>
        <p:spPr>
          <a:xfrm>
            <a:off x="3000364" y="785794"/>
            <a:ext cx="5072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err="1" smtClean="0">
                <a:solidFill>
                  <a:srgbClr val="0EA653"/>
                </a:solidFill>
                <a:latin typeface="Calibri" pitchFamily="34" charset="0"/>
              </a:rPr>
              <a:t>Deixalleries</a:t>
            </a:r>
            <a:r>
              <a:rPr lang="es-ES" smtClean="0">
                <a:solidFill>
                  <a:srgbClr val="0EA653"/>
                </a:solidFill>
                <a:latin typeface="Calibri" pitchFamily="34" charset="0"/>
              </a:rPr>
              <a:t> a </a:t>
            </a:r>
            <a:r>
              <a:rPr lang="es-ES" err="1" smtClean="0">
                <a:solidFill>
                  <a:srgbClr val="0EA653"/>
                </a:solidFill>
                <a:latin typeface="Calibri" pitchFamily="34" charset="0"/>
              </a:rPr>
              <a:t>l’Àrea</a:t>
            </a:r>
            <a:r>
              <a:rPr lang="es-ES" smtClean="0">
                <a:solidFill>
                  <a:srgbClr val="0EA653"/>
                </a:solidFill>
                <a:latin typeface="Calibri" pitchFamily="34" charset="0"/>
              </a:rPr>
              <a:t> Metropolitana </a:t>
            </a:r>
            <a:endParaRPr lang="es-ES"/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143248"/>
            <a:ext cx="3552825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3143248"/>
            <a:ext cx="3609975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214282" y="2714620"/>
            <a:ext cx="8929718" cy="25003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ca-ES" sz="4000" b="1" dirty="0" smtClean="0">
                <a:solidFill>
                  <a:schemeClr val="bg1"/>
                </a:solidFill>
              </a:rPr>
              <a:t>PUNTS VERDS DE ZONA I DE BARRI A </a:t>
            </a:r>
            <a:r>
              <a:rPr lang="ca-ES" sz="4000" b="1" dirty="0" err="1" smtClean="0">
                <a:solidFill>
                  <a:schemeClr val="bg1"/>
                </a:solidFill>
              </a:rPr>
              <a:t>BARCELONA-CIUTAT</a:t>
            </a:r>
            <a:r>
              <a:rPr lang="ca-ES" sz="4000" b="1" dirty="0" smtClean="0">
                <a:solidFill>
                  <a:schemeClr val="bg1"/>
                </a:solidFill>
              </a:rPr>
              <a:t> </a:t>
            </a:r>
          </a:p>
          <a:p>
            <a:pPr lvl="0" algn="ctr">
              <a:buNone/>
            </a:pPr>
            <a:r>
              <a:rPr lang="ca-ES" sz="4000" b="1" dirty="0" smtClean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endParaRPr lang="ca-ES" sz="4000" b="1" dirty="0" smtClean="0">
              <a:solidFill>
                <a:schemeClr val="bg1"/>
              </a:solidFill>
            </a:endParaRPr>
          </a:p>
          <a:p>
            <a:endParaRPr lang="ca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5 CuadroTexto"/>
          <p:cNvSpPr txBox="1">
            <a:spLocks noChangeArrowheads="1"/>
          </p:cNvSpPr>
          <p:nvPr/>
        </p:nvSpPr>
        <p:spPr bwMode="auto">
          <a:xfrm>
            <a:off x="857224" y="642918"/>
            <a:ext cx="6286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400" dirty="0" smtClean="0">
                <a:solidFill>
                  <a:srgbClr val="0EA653"/>
                </a:solidFill>
                <a:latin typeface="+mj-lt"/>
              </a:rPr>
              <a:t>         </a:t>
            </a:r>
            <a:endParaRPr lang="en-US" sz="2400" dirty="0">
              <a:solidFill>
                <a:srgbClr val="0EA653"/>
              </a:solidFill>
              <a:latin typeface="+mj-lt"/>
            </a:endParaRPr>
          </a:p>
        </p:txBody>
      </p:sp>
      <p:sp>
        <p:nvSpPr>
          <p:cNvPr id="1024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s-ES"/>
          </a:p>
        </p:txBody>
      </p:sp>
      <p:sp>
        <p:nvSpPr>
          <p:cNvPr id="10246" name="8 CuadroTexto"/>
          <p:cNvSpPr txBox="1">
            <a:spLocks noChangeArrowheads="1"/>
          </p:cNvSpPr>
          <p:nvPr/>
        </p:nvSpPr>
        <p:spPr bwMode="auto">
          <a:xfrm>
            <a:off x="857224" y="1071563"/>
            <a:ext cx="742955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s-ES" sz="1200" dirty="0"/>
          </a:p>
          <a:p>
            <a:r>
              <a:rPr lang="ca-ES" sz="1400" b="1" dirty="0" smtClean="0">
                <a:solidFill>
                  <a:srgbClr val="0EA653"/>
                </a:solidFill>
                <a:latin typeface="Calibri" pitchFamily="34" charset="0"/>
              </a:rPr>
              <a:t>                                              </a:t>
            </a:r>
            <a:r>
              <a:rPr lang="ca-ES" sz="1600" b="1" dirty="0" smtClean="0">
                <a:solidFill>
                  <a:srgbClr val="0EA653"/>
                </a:solidFill>
                <a:latin typeface="Calibri" pitchFamily="34" charset="0"/>
              </a:rPr>
              <a:t>Gestió </a:t>
            </a:r>
            <a:r>
              <a:rPr lang="ca-ES" sz="1600" b="1" dirty="0">
                <a:solidFill>
                  <a:srgbClr val="0EA653"/>
                </a:solidFill>
                <a:latin typeface="Calibri" pitchFamily="34" charset="0"/>
              </a:rPr>
              <a:t>dels sis Punts Verds de Zona de </a:t>
            </a:r>
            <a:r>
              <a:rPr lang="ca-ES" sz="1600" b="1" dirty="0" smtClean="0">
                <a:solidFill>
                  <a:srgbClr val="0EA653"/>
                </a:solidFill>
                <a:latin typeface="Calibri" pitchFamily="34" charset="0"/>
              </a:rPr>
              <a:t>Barcelona</a:t>
            </a:r>
            <a:endParaRPr lang="es-ES" sz="1600" dirty="0" smtClean="0">
              <a:solidFill>
                <a:srgbClr val="0EA653"/>
              </a:solidFill>
              <a:latin typeface="Calibri" pitchFamily="34" charset="0"/>
            </a:endParaRPr>
          </a:p>
          <a:p>
            <a:endParaRPr lang="es-ES" sz="1600" dirty="0" smtClean="0">
              <a:solidFill>
                <a:srgbClr val="0EA653"/>
              </a:solidFill>
              <a:latin typeface="Calibri" pitchFamily="34" charset="0"/>
            </a:endParaRPr>
          </a:p>
          <a:p>
            <a:r>
              <a:rPr lang="ca-ES" sz="1600" dirty="0" smtClean="0">
                <a:solidFill>
                  <a:srgbClr val="0EA653"/>
                </a:solidFill>
                <a:latin typeface="Calibri" pitchFamily="34" charset="0"/>
              </a:rPr>
              <a:t>Els </a:t>
            </a:r>
            <a:r>
              <a:rPr lang="ca-ES" sz="1600" dirty="0">
                <a:solidFill>
                  <a:srgbClr val="0EA653"/>
                </a:solidFill>
                <a:latin typeface="Calibri" pitchFamily="34" charset="0"/>
              </a:rPr>
              <a:t>Punts Verds de Zona son instal·lacions municipals de gran superfície, ubicades a l’anell de les Rondes, pensades per accedir-hi amb vehicle i per acceptar pràcticament tot tipus de residus , especialment els residus especials i de grans dimensions, tant d’usuaris particulars com d’activitats econòmiques.  </a:t>
            </a:r>
          </a:p>
        </p:txBody>
      </p:sp>
      <p:pic>
        <p:nvPicPr>
          <p:cNvPr id="10247" name="6 Imagen" descr="DSC0033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2928935"/>
            <a:ext cx="678661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5 CuadroTexto"/>
          <p:cNvSpPr txBox="1">
            <a:spLocks noChangeArrowheads="1"/>
          </p:cNvSpPr>
          <p:nvPr/>
        </p:nvSpPr>
        <p:spPr bwMode="auto">
          <a:xfrm>
            <a:off x="785786" y="642918"/>
            <a:ext cx="6286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0EA653"/>
                </a:solidFill>
                <a:latin typeface="Calibri" pitchFamily="34" charset="0"/>
              </a:rPr>
              <a:t>                                </a:t>
            </a:r>
            <a:endParaRPr lang="en-US" sz="2400" dirty="0">
              <a:solidFill>
                <a:srgbClr val="0EA653"/>
              </a:solidFill>
              <a:latin typeface="Calibri" pitchFamily="34" charset="0"/>
            </a:endParaRPr>
          </a:p>
        </p:txBody>
      </p:sp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s-ES"/>
          </a:p>
        </p:txBody>
      </p:sp>
      <p:sp>
        <p:nvSpPr>
          <p:cNvPr id="11270" name="8 CuadroTexto"/>
          <p:cNvSpPr txBox="1">
            <a:spLocks noChangeArrowheads="1"/>
          </p:cNvSpPr>
          <p:nvPr/>
        </p:nvSpPr>
        <p:spPr bwMode="auto">
          <a:xfrm>
            <a:off x="714375" y="1071563"/>
            <a:ext cx="7643839" cy="401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s-ES" sz="1600" dirty="0">
              <a:solidFill>
                <a:srgbClr val="0EA653"/>
              </a:solidFill>
            </a:endParaRPr>
          </a:p>
          <a:p>
            <a:r>
              <a:rPr lang="ca-ES" sz="1600" b="1" dirty="0" smtClean="0">
                <a:solidFill>
                  <a:srgbClr val="0EA653"/>
                </a:solidFill>
                <a:latin typeface="Calibri" pitchFamily="34" charset="0"/>
              </a:rPr>
              <a:t>                          Gestió </a:t>
            </a:r>
            <a:r>
              <a:rPr lang="ca-ES" sz="1600" b="1" dirty="0">
                <a:solidFill>
                  <a:srgbClr val="0EA653"/>
                </a:solidFill>
                <a:latin typeface="Calibri" pitchFamily="34" charset="0"/>
              </a:rPr>
              <a:t>de 15 </a:t>
            </a:r>
            <a:r>
              <a:rPr lang="ca-ES" sz="1600" b="1" dirty="0" smtClean="0">
                <a:solidFill>
                  <a:srgbClr val="0EA653"/>
                </a:solidFill>
                <a:latin typeface="Calibri" pitchFamily="34" charset="0"/>
              </a:rPr>
              <a:t>Punts verds de barri  i  </a:t>
            </a:r>
            <a:r>
              <a:rPr lang="ca-ES" sz="1600" b="1" dirty="0">
                <a:solidFill>
                  <a:srgbClr val="0EA653"/>
                </a:solidFill>
                <a:latin typeface="Calibri" pitchFamily="34" charset="0"/>
              </a:rPr>
              <a:t>2 </a:t>
            </a:r>
            <a:r>
              <a:rPr lang="ca-ES" sz="1600" b="1" dirty="0" smtClean="0">
                <a:solidFill>
                  <a:srgbClr val="0EA653"/>
                </a:solidFill>
                <a:latin typeface="Calibri" pitchFamily="34" charset="0"/>
              </a:rPr>
              <a:t> Punts verds Col·laboradors</a:t>
            </a:r>
          </a:p>
          <a:p>
            <a:endParaRPr lang="ca-ES" sz="1600" b="1" dirty="0">
              <a:solidFill>
                <a:srgbClr val="0EA653"/>
              </a:solidFill>
              <a:latin typeface="Calibri" pitchFamily="34" charset="0"/>
            </a:endParaRPr>
          </a:p>
          <a:p>
            <a:pPr marL="0" lvl="1" algn="just"/>
            <a:r>
              <a:rPr lang="ca-ES" sz="1600" dirty="0">
                <a:solidFill>
                  <a:srgbClr val="0EA653"/>
                </a:solidFill>
                <a:latin typeface="Calibri" pitchFamily="34" charset="0"/>
              </a:rPr>
              <a:t>Els Punts Verds de Barri són petites instal·lacions municipals ubicades dins l’entramat urbà i que únicament accepten residus municipals d’origen domiciliari de petites dimensions.</a:t>
            </a:r>
          </a:p>
          <a:p>
            <a:pPr lvl="1" algn="just">
              <a:lnSpc>
                <a:spcPct val="150000"/>
              </a:lnSpc>
            </a:pPr>
            <a:endParaRPr lang="es-ES" sz="1400" dirty="0">
              <a:latin typeface="Calibri" pitchFamily="34" charset="0"/>
            </a:endParaRPr>
          </a:p>
          <a:p>
            <a:endParaRPr lang="es-ES" sz="1400" dirty="0">
              <a:latin typeface="Calibri" pitchFamily="34" charset="0"/>
            </a:endParaRPr>
          </a:p>
          <a:p>
            <a:endParaRPr lang="es-ES" sz="1400" dirty="0">
              <a:latin typeface="Calibri" pitchFamily="34" charset="0"/>
            </a:endParaRPr>
          </a:p>
          <a:p>
            <a:endParaRPr lang="es-ES" sz="1400" dirty="0">
              <a:latin typeface="Calibri" pitchFamily="34" charset="0"/>
            </a:endParaRPr>
          </a:p>
          <a:p>
            <a:endParaRPr lang="es-ES" sz="1400" dirty="0">
              <a:latin typeface="Calibri" pitchFamily="34" charset="0"/>
            </a:endParaRPr>
          </a:p>
          <a:p>
            <a:endParaRPr lang="es-ES" sz="1400" dirty="0">
              <a:latin typeface="Calibri" pitchFamily="34" charset="0"/>
            </a:endParaRPr>
          </a:p>
          <a:p>
            <a:endParaRPr lang="es-ES" sz="1400" dirty="0">
              <a:latin typeface="Calibri" pitchFamily="34" charset="0"/>
            </a:endParaRPr>
          </a:p>
          <a:p>
            <a:endParaRPr lang="es-ES" sz="1400" dirty="0">
              <a:latin typeface="Calibri" pitchFamily="34" charset="0"/>
            </a:endParaRPr>
          </a:p>
          <a:p>
            <a:endParaRPr lang="es-ES" sz="1400" dirty="0">
              <a:latin typeface="Calibri" pitchFamily="34" charset="0"/>
            </a:endParaRPr>
          </a:p>
          <a:p>
            <a:endParaRPr lang="es-ES" sz="1400" dirty="0">
              <a:latin typeface="Calibri" pitchFamily="34" charset="0"/>
            </a:endParaRPr>
          </a:p>
          <a:p>
            <a:endParaRPr lang="es-ES" sz="1400" dirty="0">
              <a:latin typeface="Calibri" pitchFamily="34" charset="0"/>
            </a:endParaRPr>
          </a:p>
          <a:p>
            <a:endParaRPr lang="es-ES" sz="1400" dirty="0">
              <a:latin typeface="Calibri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10 Imagen" descr="1 PVB Vallvidrer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2571744"/>
            <a:ext cx="3714776" cy="3143272"/>
          </a:xfrm>
          <a:prstGeom prst="rect">
            <a:avLst/>
          </a:prstGeom>
        </p:spPr>
      </p:pic>
      <p:pic>
        <p:nvPicPr>
          <p:cNvPr id="12" name="11 Imagen" descr="3 PVB Clot (8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10" y="2571744"/>
            <a:ext cx="3929090" cy="316113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285884"/>
          </a:xfrm>
        </p:spPr>
        <p:txBody>
          <a:bodyPr>
            <a:noAutofit/>
          </a:bodyPr>
          <a:lstStyle/>
          <a:p>
            <a:r>
              <a:rPr lang="ca-ES" sz="2000" b="1" smtClean="0">
                <a:solidFill>
                  <a:srgbClr val="00642D"/>
                </a:solidFill>
              </a:rPr>
              <a:t>             </a:t>
            </a:r>
            <a:br>
              <a:rPr lang="ca-ES" sz="2000" b="1" smtClean="0">
                <a:solidFill>
                  <a:srgbClr val="00642D"/>
                </a:solidFill>
              </a:rPr>
            </a:br>
            <a:r>
              <a:rPr lang="ca-ES" sz="2400" b="1" smtClean="0">
                <a:solidFill>
                  <a:srgbClr val="00642D"/>
                </a:solidFill>
              </a:rPr>
              <a:t/>
            </a:r>
            <a:br>
              <a:rPr lang="ca-ES" sz="2400" b="1" smtClean="0">
                <a:solidFill>
                  <a:srgbClr val="00642D"/>
                </a:solidFill>
              </a:rPr>
            </a:br>
            <a:r>
              <a:rPr lang="ca-ES" sz="2400" b="1" smtClean="0">
                <a:solidFill>
                  <a:srgbClr val="00642D"/>
                </a:solidFill>
              </a:rPr>
              <a:t>                    </a:t>
            </a:r>
            <a:br>
              <a:rPr lang="ca-ES" sz="2400" b="1" smtClean="0">
                <a:solidFill>
                  <a:srgbClr val="00642D"/>
                </a:solidFill>
              </a:rPr>
            </a:br>
            <a:r>
              <a:rPr lang="ca-ES" sz="2400" b="1" smtClean="0">
                <a:solidFill>
                  <a:srgbClr val="00642D"/>
                </a:solidFill>
              </a:rPr>
              <a:t/>
            </a:r>
            <a:br>
              <a:rPr lang="ca-ES" sz="2400" b="1" smtClean="0">
                <a:solidFill>
                  <a:srgbClr val="00642D"/>
                </a:solidFill>
              </a:rPr>
            </a:br>
            <a:endParaRPr lang="ca-ES" sz="2400" b="1">
              <a:solidFill>
                <a:srgbClr val="00642D"/>
              </a:solidFill>
            </a:endParaRPr>
          </a:p>
        </p:txBody>
      </p:sp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642910" y="2643182"/>
            <a:ext cx="7786742" cy="3857652"/>
          </a:xfrm>
        </p:spPr>
        <p:txBody>
          <a:bodyPr>
            <a:normAutofit/>
          </a:bodyPr>
          <a:lstStyle/>
          <a:p>
            <a:endParaRPr lang="ca-ES" sz="2800" b="1" smtClean="0">
              <a:solidFill>
                <a:srgbClr val="00642D"/>
              </a:solidFill>
            </a:endParaRPr>
          </a:p>
          <a:p>
            <a:pPr>
              <a:buNone/>
            </a:pPr>
            <a:endParaRPr lang="ca-ES" sz="2800" b="1" smtClean="0">
              <a:solidFill>
                <a:srgbClr val="00642D"/>
              </a:solidFill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642909" y="1643050"/>
          <a:ext cx="7643867" cy="909646"/>
        </p:xfrm>
        <a:graphic>
          <a:graphicData uri="http://schemas.openxmlformats.org/drawingml/2006/table">
            <a:tbl>
              <a:tblPr/>
              <a:tblGrid>
                <a:gridCol w="2617807"/>
                <a:gridCol w="25400"/>
                <a:gridCol w="1000132"/>
                <a:gridCol w="1000132"/>
                <a:gridCol w="1071570"/>
                <a:gridCol w="1000132"/>
                <a:gridCol w="928694"/>
              </a:tblGrid>
              <a:tr h="223838">
                <a:tc>
                  <a:txBody>
                    <a:bodyPr/>
                    <a:lstStyle/>
                    <a:p>
                      <a:pPr algn="l" fontAlgn="b"/>
                      <a:endParaRPr lang="ca-ES" sz="1000" b="0" i="0" u="none" strike="noStrike" dirty="0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000" b="0" i="0" u="none" strike="noStrike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Any 2005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Any 2006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Any 2007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Any 2008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Any 2009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347666">
                <a:tc>
                  <a:txBody>
                    <a:bodyPr/>
                    <a:lstStyle/>
                    <a:p>
                      <a:pPr algn="l" fontAlgn="b"/>
                      <a:r>
                        <a:rPr lang="ca-ES" sz="14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Entrades </a:t>
                      </a:r>
                      <a:r>
                        <a:rPr lang="ca-ES" sz="1400" b="1" i="0" u="none" strike="noStrike" dirty="0" smtClean="0">
                          <a:solidFill>
                            <a:srgbClr val="00642D"/>
                          </a:solidFill>
                          <a:latin typeface="Arial"/>
                        </a:rPr>
                        <a:t>d'usuaris</a:t>
                      </a:r>
                      <a:endParaRPr lang="ca-ES" sz="1400" b="1" i="0" u="none" strike="noStrike" dirty="0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75.960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95.017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172.457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203.253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206.414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142">
                <a:tc>
                  <a:txBody>
                    <a:bodyPr/>
                    <a:lstStyle/>
                    <a:p>
                      <a:pPr algn="l" fontAlgn="b"/>
                      <a:r>
                        <a:rPr lang="ca-ES" sz="14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Tones </a:t>
                      </a:r>
                      <a:r>
                        <a:rPr lang="ca-ES" sz="1400" b="1" i="0" u="none" strike="noStrike" dirty="0" smtClean="0">
                          <a:solidFill>
                            <a:srgbClr val="00642D"/>
                          </a:solidFill>
                          <a:latin typeface="Arial"/>
                        </a:rPr>
                        <a:t>gestionades</a:t>
                      </a:r>
                      <a:endParaRPr lang="ca-ES" sz="1400" b="1" i="0" u="none" strike="noStrike" dirty="0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588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679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1.101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1.201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1.195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16" name="15 Rectángulo"/>
          <p:cNvSpPr/>
          <p:nvPr/>
        </p:nvSpPr>
        <p:spPr>
          <a:xfrm>
            <a:off x="1357290" y="785794"/>
            <a:ext cx="60722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mtClean="0">
                <a:solidFill>
                  <a:srgbClr val="0EA653"/>
                </a:solidFill>
                <a:latin typeface="Calibri" pitchFamily="34" charset="0"/>
              </a:rPr>
              <a:t>                                         </a:t>
            </a:r>
            <a:r>
              <a:rPr lang="es-ES" sz="2400" err="1" smtClean="0">
                <a:solidFill>
                  <a:srgbClr val="0EA653"/>
                </a:solidFill>
                <a:latin typeface="Calibri" pitchFamily="34" charset="0"/>
              </a:rPr>
              <a:t>Punts</a:t>
            </a:r>
            <a:r>
              <a:rPr lang="es-ES" sz="2400" smtClean="0">
                <a:solidFill>
                  <a:srgbClr val="0EA653"/>
                </a:solidFill>
                <a:latin typeface="Calibri" pitchFamily="34" charset="0"/>
              </a:rPr>
              <a:t> </a:t>
            </a:r>
            <a:r>
              <a:rPr lang="es-ES" sz="2400" err="1" smtClean="0">
                <a:solidFill>
                  <a:srgbClr val="0EA653"/>
                </a:solidFill>
                <a:latin typeface="Calibri" pitchFamily="34" charset="0"/>
              </a:rPr>
              <a:t>Verds</a:t>
            </a:r>
            <a:r>
              <a:rPr lang="es-ES" sz="2400" smtClean="0">
                <a:solidFill>
                  <a:srgbClr val="0EA653"/>
                </a:solidFill>
                <a:latin typeface="Calibri" pitchFamily="34" charset="0"/>
              </a:rPr>
              <a:t> de </a:t>
            </a:r>
            <a:r>
              <a:rPr lang="es-ES" sz="2400" err="1" smtClean="0">
                <a:solidFill>
                  <a:srgbClr val="0EA653"/>
                </a:solidFill>
                <a:latin typeface="Calibri" pitchFamily="34" charset="0"/>
              </a:rPr>
              <a:t>Barri</a:t>
            </a:r>
            <a:r>
              <a:rPr lang="es-ES" sz="2400" smtClean="0">
                <a:solidFill>
                  <a:srgbClr val="0EA653"/>
                </a:solidFill>
                <a:latin typeface="Calibri" pitchFamily="34" charset="0"/>
              </a:rPr>
              <a:t> </a:t>
            </a:r>
            <a:endParaRPr lang="es-ES" sz="240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299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928934"/>
            <a:ext cx="3781425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2928934"/>
            <a:ext cx="3686175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214282" y="2714620"/>
            <a:ext cx="8929718" cy="2500330"/>
          </a:xfrm>
        </p:spPr>
        <p:txBody>
          <a:bodyPr>
            <a:normAutofit fontScale="92500" lnSpcReduction="20000"/>
          </a:bodyPr>
          <a:lstStyle/>
          <a:p>
            <a:pPr lvl="0" algn="ctr">
              <a:buNone/>
            </a:pPr>
            <a:r>
              <a:rPr lang="ca-ES" sz="4300" b="1" smtClean="0">
                <a:solidFill>
                  <a:schemeClr val="bg1"/>
                </a:solidFill>
              </a:rPr>
              <a:t>DEIXALLERIES  MÒBILS A </a:t>
            </a:r>
          </a:p>
          <a:p>
            <a:pPr lvl="0" algn="ctr">
              <a:buNone/>
            </a:pPr>
            <a:r>
              <a:rPr lang="ca-ES" sz="4300" b="1" smtClean="0">
                <a:solidFill>
                  <a:schemeClr val="bg1"/>
                </a:solidFill>
              </a:rPr>
              <a:t>L’ÀREA METROPOLITANA  </a:t>
            </a:r>
          </a:p>
          <a:p>
            <a:pPr algn="ctr">
              <a:buNone/>
            </a:pPr>
            <a:endParaRPr lang="ca-ES" sz="4000" b="1" smtClean="0">
              <a:solidFill>
                <a:schemeClr val="bg1"/>
              </a:solidFill>
            </a:endParaRPr>
          </a:p>
          <a:p>
            <a:pPr lvl="0" algn="ctr">
              <a:buNone/>
            </a:pPr>
            <a:r>
              <a:rPr lang="ca-ES" sz="4000" b="1" smtClean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endParaRPr lang="ca-ES" sz="4000" b="1" smtClean="0">
              <a:solidFill>
                <a:schemeClr val="bg1"/>
              </a:solidFill>
            </a:endParaRPr>
          </a:p>
          <a:p>
            <a:endParaRPr lang="ca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285884"/>
          </a:xfrm>
        </p:spPr>
        <p:txBody>
          <a:bodyPr>
            <a:noAutofit/>
          </a:bodyPr>
          <a:lstStyle/>
          <a:p>
            <a:r>
              <a:rPr lang="ca-ES" sz="2000" b="1" smtClean="0">
                <a:solidFill>
                  <a:srgbClr val="00642D"/>
                </a:solidFill>
              </a:rPr>
              <a:t>             </a:t>
            </a:r>
            <a:br>
              <a:rPr lang="ca-ES" sz="2000" b="1" smtClean="0">
                <a:solidFill>
                  <a:srgbClr val="00642D"/>
                </a:solidFill>
              </a:rPr>
            </a:br>
            <a:r>
              <a:rPr lang="ca-ES" sz="2400" b="1" smtClean="0">
                <a:solidFill>
                  <a:srgbClr val="00642D"/>
                </a:solidFill>
              </a:rPr>
              <a:t/>
            </a:r>
            <a:br>
              <a:rPr lang="ca-ES" sz="2400" b="1" smtClean="0">
                <a:solidFill>
                  <a:srgbClr val="00642D"/>
                </a:solidFill>
              </a:rPr>
            </a:br>
            <a:r>
              <a:rPr lang="ca-ES" sz="2400" b="1" smtClean="0">
                <a:solidFill>
                  <a:srgbClr val="00642D"/>
                </a:solidFill>
              </a:rPr>
              <a:t>                    </a:t>
            </a:r>
            <a:br>
              <a:rPr lang="ca-ES" sz="2400" b="1" smtClean="0">
                <a:solidFill>
                  <a:srgbClr val="00642D"/>
                </a:solidFill>
              </a:rPr>
            </a:br>
            <a:r>
              <a:rPr lang="ca-ES" sz="2400" b="1" smtClean="0">
                <a:solidFill>
                  <a:srgbClr val="00642D"/>
                </a:solidFill>
              </a:rPr>
              <a:t/>
            </a:r>
            <a:br>
              <a:rPr lang="ca-ES" sz="2400" b="1" smtClean="0">
                <a:solidFill>
                  <a:srgbClr val="00642D"/>
                </a:solidFill>
              </a:rPr>
            </a:br>
            <a:endParaRPr lang="ca-ES" sz="2400" b="1">
              <a:solidFill>
                <a:srgbClr val="00642D"/>
              </a:solidFill>
            </a:endParaRPr>
          </a:p>
        </p:txBody>
      </p:sp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642910" y="2643182"/>
            <a:ext cx="7786742" cy="3857652"/>
          </a:xfrm>
        </p:spPr>
        <p:txBody>
          <a:bodyPr>
            <a:normAutofit/>
          </a:bodyPr>
          <a:lstStyle/>
          <a:p>
            <a:endParaRPr lang="ca-ES" sz="2800" b="1" smtClean="0">
              <a:solidFill>
                <a:srgbClr val="00642D"/>
              </a:solidFill>
            </a:endParaRPr>
          </a:p>
          <a:p>
            <a:pPr>
              <a:buNone/>
            </a:pPr>
            <a:endParaRPr lang="ca-ES" sz="2800" b="1" smtClean="0">
              <a:solidFill>
                <a:srgbClr val="00642D"/>
              </a:solidFill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571471" y="1643050"/>
          <a:ext cx="7929620" cy="814392"/>
        </p:xfrm>
        <a:graphic>
          <a:graphicData uri="http://schemas.openxmlformats.org/drawingml/2006/table">
            <a:tbl>
              <a:tblPr/>
              <a:tblGrid>
                <a:gridCol w="2617807"/>
                <a:gridCol w="25400"/>
                <a:gridCol w="1143008"/>
                <a:gridCol w="1071570"/>
                <a:gridCol w="1071570"/>
                <a:gridCol w="1071570"/>
                <a:gridCol w="928695"/>
              </a:tblGrid>
              <a:tr h="271464">
                <a:tc>
                  <a:txBody>
                    <a:bodyPr/>
                    <a:lstStyle/>
                    <a:p>
                      <a:pPr algn="l" fontAlgn="b"/>
                      <a:endParaRPr lang="ca-ES" sz="1000" b="0" i="0" u="none" strike="noStrike" dirty="0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000" b="0" i="0" u="none" strike="noStrike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Any 2005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Any 2006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Any 2007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Any 2008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Any 2009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71464">
                <a:tc>
                  <a:txBody>
                    <a:bodyPr/>
                    <a:lstStyle/>
                    <a:p>
                      <a:pPr algn="l" fontAlgn="b"/>
                      <a:r>
                        <a:rPr lang="ca-ES" sz="14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Entrades </a:t>
                      </a:r>
                      <a:r>
                        <a:rPr lang="ca-ES" sz="1400" b="1" i="0" u="none" strike="noStrike" dirty="0" smtClean="0">
                          <a:solidFill>
                            <a:srgbClr val="00642D"/>
                          </a:solidFill>
                          <a:latin typeface="Arial"/>
                        </a:rPr>
                        <a:t>d'usuaris</a:t>
                      </a:r>
                      <a:endParaRPr lang="ca-ES" sz="1400" b="1" i="0" u="none" strike="noStrike" dirty="0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16.698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20.884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28.788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32.095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33.227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464">
                <a:tc>
                  <a:txBody>
                    <a:bodyPr/>
                    <a:lstStyle/>
                    <a:p>
                      <a:pPr algn="l" fontAlgn="b"/>
                      <a:r>
                        <a:rPr lang="ca-ES" sz="14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Kg </a:t>
                      </a:r>
                      <a:r>
                        <a:rPr lang="ca-ES" sz="1400" b="1" i="0" u="none" strike="noStrike" dirty="0" smtClean="0">
                          <a:solidFill>
                            <a:srgbClr val="00642D"/>
                          </a:solidFill>
                          <a:latin typeface="Arial"/>
                        </a:rPr>
                        <a:t>Gestionats</a:t>
                      </a:r>
                      <a:endParaRPr lang="ca-ES" sz="1400" b="1" i="0" u="none" strike="noStrike" dirty="0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78.146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97.737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134.608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174.526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122.259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13" name="12 Rectángulo"/>
          <p:cNvSpPr/>
          <p:nvPr/>
        </p:nvSpPr>
        <p:spPr>
          <a:xfrm>
            <a:off x="2428860" y="785794"/>
            <a:ext cx="5453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err="1" smtClean="0">
                <a:solidFill>
                  <a:srgbClr val="0EA653"/>
                </a:solidFill>
                <a:latin typeface="Calibri" pitchFamily="34" charset="0"/>
              </a:rPr>
              <a:t>Deixalleries</a:t>
            </a:r>
            <a:r>
              <a:rPr lang="es-ES" sz="2400" smtClean="0">
                <a:solidFill>
                  <a:srgbClr val="0EA653"/>
                </a:solidFill>
                <a:latin typeface="Calibri" pitchFamily="34" charset="0"/>
              </a:rPr>
              <a:t> </a:t>
            </a:r>
            <a:r>
              <a:rPr lang="es-ES" sz="2400" err="1" smtClean="0">
                <a:solidFill>
                  <a:srgbClr val="0EA653"/>
                </a:solidFill>
                <a:latin typeface="Calibri" pitchFamily="34" charset="0"/>
              </a:rPr>
              <a:t>Mòbils</a:t>
            </a:r>
            <a:r>
              <a:rPr lang="es-ES" sz="2400" smtClean="0">
                <a:solidFill>
                  <a:srgbClr val="0EA653"/>
                </a:solidFill>
                <a:latin typeface="Calibri" pitchFamily="34" charset="0"/>
              </a:rPr>
              <a:t> a </a:t>
            </a:r>
            <a:r>
              <a:rPr lang="es-ES" sz="2400" err="1" smtClean="0">
                <a:solidFill>
                  <a:srgbClr val="0EA653"/>
                </a:solidFill>
                <a:latin typeface="Calibri" pitchFamily="34" charset="0"/>
              </a:rPr>
              <a:t>l’Àrea</a:t>
            </a:r>
            <a:r>
              <a:rPr lang="es-ES" sz="2400" smtClean="0">
                <a:solidFill>
                  <a:srgbClr val="0EA653"/>
                </a:solidFill>
                <a:latin typeface="Calibri" pitchFamily="34" charset="0"/>
              </a:rPr>
              <a:t> Metropolitana </a:t>
            </a:r>
            <a:endParaRPr lang="es-ES" sz="240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643182"/>
            <a:ext cx="381000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2643182"/>
            <a:ext cx="384810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28596" y="1285860"/>
            <a:ext cx="8229600" cy="1000132"/>
          </a:xfrm>
        </p:spPr>
        <p:txBody>
          <a:bodyPr>
            <a:normAutofit/>
          </a:bodyPr>
          <a:lstStyle/>
          <a:p>
            <a:r>
              <a:rPr lang="ca-ES" sz="2800" b="1" smtClean="0">
                <a:solidFill>
                  <a:srgbClr val="00B050"/>
                </a:solidFill>
              </a:rPr>
              <a:t>Activitats  </a:t>
            </a:r>
            <a:endParaRPr lang="ca-ES" sz="2800" b="1">
              <a:solidFill>
                <a:srgbClr val="00B050"/>
              </a:solidFill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642910" y="2000241"/>
            <a:ext cx="8001056" cy="407196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ca-ES" sz="2600" b="1" dirty="0" smtClean="0"/>
          </a:p>
          <a:p>
            <a:r>
              <a:rPr lang="ca-ES" sz="2300" b="1" dirty="0" smtClean="0">
                <a:solidFill>
                  <a:srgbClr val="00B050"/>
                </a:solidFill>
              </a:rPr>
              <a:t>Valorització energètica de residus sòlids urbans</a:t>
            </a:r>
          </a:p>
          <a:p>
            <a:r>
              <a:rPr lang="ca-ES" sz="2300" b="1" dirty="0" smtClean="0">
                <a:solidFill>
                  <a:srgbClr val="00B050"/>
                </a:solidFill>
              </a:rPr>
              <a:t>Seguiment i control del servei de transferència, triatge i tractament </a:t>
            </a:r>
          </a:p>
          <a:p>
            <a:pPr>
              <a:buNone/>
            </a:pPr>
            <a:r>
              <a:rPr lang="ca-ES" sz="2300" b="1" dirty="0" smtClean="0">
                <a:solidFill>
                  <a:srgbClr val="00B050"/>
                </a:solidFill>
              </a:rPr>
              <a:t>       </a:t>
            </a:r>
            <a:r>
              <a:rPr lang="ca-ES" sz="2300" b="1" dirty="0" err="1" smtClean="0">
                <a:solidFill>
                  <a:srgbClr val="00B050"/>
                </a:solidFill>
              </a:rPr>
              <a:t>biomecànic</a:t>
            </a:r>
            <a:r>
              <a:rPr lang="ca-ES" sz="2300" b="1" dirty="0" smtClean="0">
                <a:solidFill>
                  <a:srgbClr val="00B050"/>
                </a:solidFill>
              </a:rPr>
              <a:t> realitzat per </a:t>
            </a:r>
            <a:r>
              <a:rPr lang="ca-ES" sz="2300" b="1" dirty="0" err="1" smtClean="0">
                <a:solidFill>
                  <a:srgbClr val="00B050"/>
                </a:solidFill>
              </a:rPr>
              <a:t>l’ECOPARC</a:t>
            </a:r>
            <a:r>
              <a:rPr lang="ca-ES" sz="2300" b="1" dirty="0" smtClean="0">
                <a:solidFill>
                  <a:srgbClr val="00B050"/>
                </a:solidFill>
              </a:rPr>
              <a:t> DEL MEDITERRANI</a:t>
            </a:r>
          </a:p>
          <a:p>
            <a:r>
              <a:rPr lang="ca-ES" sz="2300" b="1" dirty="0" smtClean="0">
                <a:solidFill>
                  <a:srgbClr val="00B050"/>
                </a:solidFill>
              </a:rPr>
              <a:t>Poder adjudicador i regulador del projecte de la Central de Generació d’Energies de la Zona Franca</a:t>
            </a:r>
          </a:p>
          <a:p>
            <a:r>
              <a:rPr lang="ca-ES" sz="2300" b="1" dirty="0" smtClean="0">
                <a:solidFill>
                  <a:srgbClr val="00B050"/>
                </a:solidFill>
              </a:rPr>
              <a:t>Tractament i selecció d’envasos lleugers </a:t>
            </a:r>
          </a:p>
          <a:p>
            <a:r>
              <a:rPr lang="ca-ES" sz="2300" b="1" dirty="0" smtClean="0">
                <a:solidFill>
                  <a:srgbClr val="00B050"/>
                </a:solidFill>
              </a:rPr>
              <a:t>Selecció de voluminosos i fusta</a:t>
            </a:r>
          </a:p>
          <a:p>
            <a:r>
              <a:rPr lang="ca-ES" sz="2300" b="1" dirty="0" smtClean="0">
                <a:solidFill>
                  <a:srgbClr val="00B050"/>
                </a:solidFill>
              </a:rPr>
              <a:t>Trituració de fusta i poda</a:t>
            </a:r>
          </a:p>
          <a:p>
            <a:r>
              <a:rPr lang="ca-ES" sz="2300" b="1" dirty="0" smtClean="0">
                <a:solidFill>
                  <a:srgbClr val="00B050"/>
                </a:solidFill>
              </a:rPr>
              <a:t>Gestió logística dels residus de les deixalleries del AMB (33)</a:t>
            </a:r>
          </a:p>
          <a:p>
            <a:r>
              <a:rPr lang="ca-ES" sz="2300" b="1" dirty="0" smtClean="0">
                <a:solidFill>
                  <a:srgbClr val="00B050"/>
                </a:solidFill>
              </a:rPr>
              <a:t>Gestió de les deixalleries del AMB (15)</a:t>
            </a:r>
          </a:p>
          <a:p>
            <a:r>
              <a:rPr lang="ca-ES" sz="2300" b="1" dirty="0" smtClean="0">
                <a:solidFill>
                  <a:srgbClr val="00B050"/>
                </a:solidFill>
              </a:rPr>
              <a:t>Gestió de deixalleries mòbils del AMB (3)</a:t>
            </a:r>
          </a:p>
          <a:p>
            <a:r>
              <a:rPr lang="ca-ES" sz="2300" b="1" dirty="0" smtClean="0">
                <a:solidFill>
                  <a:srgbClr val="00B050"/>
                </a:solidFill>
              </a:rPr>
              <a:t>Gestió de Punts Verds de zona de BCN (6)</a:t>
            </a:r>
          </a:p>
          <a:p>
            <a:endParaRPr lang="ca-ES" sz="2300" b="1" dirty="0" smtClean="0">
              <a:solidFill>
                <a:srgbClr val="00B050"/>
              </a:solidFill>
            </a:endParaRPr>
          </a:p>
          <a:p>
            <a:pPr>
              <a:buNone/>
            </a:pPr>
            <a:endParaRPr lang="ca-E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214282" y="2714620"/>
            <a:ext cx="8929718" cy="2500330"/>
          </a:xfrm>
        </p:spPr>
        <p:txBody>
          <a:bodyPr>
            <a:normAutofit fontScale="92500" lnSpcReduction="20000"/>
          </a:bodyPr>
          <a:lstStyle/>
          <a:p>
            <a:pPr lvl="0" algn="ctr">
              <a:buNone/>
            </a:pPr>
            <a:r>
              <a:rPr lang="ca-ES" sz="4300" b="1" smtClean="0">
                <a:solidFill>
                  <a:schemeClr val="bg1"/>
                </a:solidFill>
              </a:rPr>
              <a:t>PUNTS VERDS MÒBILS A </a:t>
            </a:r>
          </a:p>
          <a:p>
            <a:pPr lvl="0" algn="ctr">
              <a:buNone/>
            </a:pPr>
            <a:r>
              <a:rPr lang="ca-ES" sz="4300" b="1" smtClean="0">
                <a:solidFill>
                  <a:schemeClr val="bg1"/>
                </a:solidFill>
              </a:rPr>
              <a:t>BARCELONA CIUTAT  </a:t>
            </a:r>
          </a:p>
          <a:p>
            <a:pPr algn="ctr">
              <a:buNone/>
            </a:pPr>
            <a:endParaRPr lang="ca-ES" sz="4000" b="1" smtClean="0">
              <a:solidFill>
                <a:schemeClr val="bg1"/>
              </a:solidFill>
            </a:endParaRPr>
          </a:p>
          <a:p>
            <a:pPr lvl="0" algn="ctr">
              <a:buNone/>
            </a:pPr>
            <a:r>
              <a:rPr lang="ca-ES" sz="4000" b="1" smtClean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endParaRPr lang="ca-ES" sz="4000" b="1" smtClean="0">
              <a:solidFill>
                <a:schemeClr val="bg1"/>
              </a:solidFill>
            </a:endParaRPr>
          </a:p>
          <a:p>
            <a:endParaRPr lang="ca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5 CuadroTexto"/>
          <p:cNvSpPr txBox="1">
            <a:spLocks noChangeArrowheads="1"/>
          </p:cNvSpPr>
          <p:nvPr/>
        </p:nvSpPr>
        <p:spPr bwMode="auto">
          <a:xfrm>
            <a:off x="1857356" y="714356"/>
            <a:ext cx="55721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0EA653"/>
                </a:solidFill>
                <a:latin typeface="Calibri" pitchFamily="34" charset="0"/>
              </a:rPr>
              <a:t>     </a:t>
            </a:r>
            <a:r>
              <a:rPr lang="es-ES" sz="2400" dirty="0" err="1" smtClean="0">
                <a:solidFill>
                  <a:srgbClr val="0EA653"/>
                </a:solidFill>
                <a:latin typeface="Calibri" pitchFamily="34" charset="0"/>
              </a:rPr>
              <a:t>Punts</a:t>
            </a:r>
            <a:r>
              <a:rPr lang="es-ES" sz="2400" dirty="0" smtClean="0">
                <a:solidFill>
                  <a:srgbClr val="0EA653"/>
                </a:solidFill>
                <a:latin typeface="Calibri" pitchFamily="34" charset="0"/>
              </a:rPr>
              <a:t> </a:t>
            </a:r>
            <a:r>
              <a:rPr lang="es-ES" sz="2400" dirty="0" err="1">
                <a:solidFill>
                  <a:srgbClr val="0EA653"/>
                </a:solidFill>
                <a:latin typeface="Calibri" pitchFamily="34" charset="0"/>
              </a:rPr>
              <a:t>Verds</a:t>
            </a:r>
            <a:r>
              <a:rPr lang="es-ES" sz="2400" dirty="0">
                <a:solidFill>
                  <a:srgbClr val="0EA653"/>
                </a:solidFill>
                <a:latin typeface="Calibri" pitchFamily="34" charset="0"/>
              </a:rPr>
              <a:t> </a:t>
            </a:r>
            <a:r>
              <a:rPr lang="es-ES" sz="2400" dirty="0" err="1" smtClean="0">
                <a:solidFill>
                  <a:srgbClr val="0EA653"/>
                </a:solidFill>
                <a:latin typeface="Calibri" pitchFamily="34" charset="0"/>
              </a:rPr>
              <a:t>Mòbils</a:t>
            </a:r>
            <a:r>
              <a:rPr lang="es-ES" sz="2400" dirty="0" smtClean="0">
                <a:solidFill>
                  <a:srgbClr val="0EA653"/>
                </a:solidFill>
                <a:latin typeface="Calibri" pitchFamily="34" charset="0"/>
              </a:rPr>
              <a:t> a Barcelona </a:t>
            </a:r>
            <a:r>
              <a:rPr lang="es-ES" sz="2400" dirty="0" err="1" smtClean="0">
                <a:solidFill>
                  <a:srgbClr val="0EA653"/>
                </a:solidFill>
                <a:latin typeface="Calibri" pitchFamily="34" charset="0"/>
              </a:rPr>
              <a:t>ciutat</a:t>
            </a:r>
            <a:r>
              <a:rPr lang="es-ES" sz="2400" dirty="0" smtClean="0">
                <a:solidFill>
                  <a:srgbClr val="0EA653"/>
                </a:solidFill>
                <a:latin typeface="Calibri" pitchFamily="34" charset="0"/>
              </a:rPr>
              <a:t>  </a:t>
            </a:r>
            <a:endParaRPr lang="en-US" sz="2400" dirty="0">
              <a:solidFill>
                <a:srgbClr val="0EA653"/>
              </a:solidFill>
              <a:latin typeface="Calibri" pitchFamily="34" charset="0"/>
            </a:endParaRPr>
          </a:p>
        </p:txBody>
      </p:sp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s-ES"/>
          </a:p>
        </p:txBody>
      </p:sp>
      <p:sp>
        <p:nvSpPr>
          <p:cNvPr id="12294" name="8 CuadroTexto"/>
          <p:cNvSpPr txBox="1">
            <a:spLocks noChangeArrowheads="1"/>
          </p:cNvSpPr>
          <p:nvPr/>
        </p:nvSpPr>
        <p:spPr bwMode="auto">
          <a:xfrm>
            <a:off x="714375" y="1071563"/>
            <a:ext cx="7929563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s-ES" sz="1200" dirty="0"/>
          </a:p>
          <a:p>
            <a:endParaRPr lang="es-ES" sz="1400" dirty="0">
              <a:latin typeface="Calibri" pitchFamily="34" charset="0"/>
            </a:endParaRPr>
          </a:p>
          <a:p>
            <a:r>
              <a:rPr lang="ca-ES" sz="1600" b="1" dirty="0" smtClean="0">
                <a:solidFill>
                  <a:srgbClr val="0EA653"/>
                </a:solidFill>
                <a:latin typeface="Calibri" pitchFamily="34" charset="0"/>
              </a:rPr>
              <a:t>                             Gestió </a:t>
            </a:r>
            <a:r>
              <a:rPr lang="ca-ES" sz="1600" b="1" dirty="0">
                <a:solidFill>
                  <a:srgbClr val="0EA653"/>
                </a:solidFill>
                <a:latin typeface="Calibri" pitchFamily="34" charset="0"/>
              </a:rPr>
              <a:t>de 8 </a:t>
            </a:r>
            <a:r>
              <a:rPr lang="ca-ES" sz="1600" b="1" dirty="0" smtClean="0">
                <a:solidFill>
                  <a:srgbClr val="0EA653"/>
                </a:solidFill>
                <a:latin typeface="Calibri" pitchFamily="34" charset="0"/>
              </a:rPr>
              <a:t>Punts Verds Mòbils </a:t>
            </a:r>
            <a:r>
              <a:rPr lang="ca-ES" sz="1600" b="1" dirty="0">
                <a:solidFill>
                  <a:srgbClr val="0EA653"/>
                </a:solidFill>
                <a:latin typeface="Calibri" pitchFamily="34" charset="0"/>
              </a:rPr>
              <a:t>i </a:t>
            </a:r>
            <a:r>
              <a:rPr lang="ca-ES" sz="1600" b="1" dirty="0" smtClean="0">
                <a:solidFill>
                  <a:srgbClr val="0EA653"/>
                </a:solidFill>
                <a:latin typeface="Calibri" pitchFamily="34" charset="0"/>
              </a:rPr>
              <a:t> 2 </a:t>
            </a:r>
            <a:r>
              <a:rPr lang="ca-ES" sz="1600" b="1" dirty="0">
                <a:solidFill>
                  <a:srgbClr val="0EA653"/>
                </a:solidFill>
                <a:latin typeface="Calibri" pitchFamily="34" charset="0"/>
              </a:rPr>
              <a:t>Punts Verds de Escolars </a:t>
            </a:r>
            <a:endParaRPr lang="ca-ES" sz="1600" b="1" dirty="0" smtClean="0">
              <a:solidFill>
                <a:srgbClr val="0EA653"/>
              </a:solidFill>
              <a:latin typeface="Calibri" pitchFamily="34" charset="0"/>
            </a:endParaRPr>
          </a:p>
          <a:p>
            <a:endParaRPr lang="ca-ES" sz="1600" b="1" dirty="0" smtClean="0">
              <a:solidFill>
                <a:srgbClr val="0EA653"/>
              </a:solidFill>
              <a:latin typeface="Calibri" pitchFamily="34" charset="0"/>
            </a:endParaRPr>
          </a:p>
          <a:p>
            <a:r>
              <a:rPr lang="ca-ES" sz="1600" dirty="0" smtClean="0">
                <a:solidFill>
                  <a:srgbClr val="0EA653"/>
                </a:solidFill>
                <a:latin typeface="Calibri" pitchFamily="34" charset="0"/>
              </a:rPr>
              <a:t>Els </a:t>
            </a:r>
            <a:r>
              <a:rPr lang="ca-ES" sz="1600" dirty="0">
                <a:solidFill>
                  <a:srgbClr val="0EA653"/>
                </a:solidFill>
                <a:latin typeface="Calibri" pitchFamily="34" charset="0"/>
              </a:rPr>
              <a:t>Punts Verd Mòbils son un servei de recollida selectiva de residus municipals domiciliaris format per vehicles amb múltiples contenidors que realitzen parades per tota la </a:t>
            </a:r>
            <a:r>
              <a:rPr lang="ca-ES" sz="1600" dirty="0" smtClean="0">
                <a:solidFill>
                  <a:srgbClr val="0EA653"/>
                </a:solidFill>
                <a:latin typeface="Calibri" pitchFamily="34" charset="0"/>
              </a:rPr>
              <a:t>ciutat.</a:t>
            </a:r>
          </a:p>
          <a:p>
            <a:endParaRPr lang="ca-ES" sz="1400" dirty="0">
              <a:latin typeface="Calibri" pitchFamily="34" charset="0"/>
            </a:endParaRPr>
          </a:p>
          <a:p>
            <a:pPr algn="just">
              <a:lnSpc>
                <a:spcPct val="150000"/>
              </a:lnSpc>
            </a:pPr>
            <a:endParaRPr lang="ca-ES" sz="1400" dirty="0">
              <a:latin typeface="Calibri" pitchFamily="34" charset="0"/>
            </a:endParaRPr>
          </a:p>
          <a:p>
            <a:pPr algn="just">
              <a:lnSpc>
                <a:spcPct val="150000"/>
              </a:lnSpc>
            </a:pPr>
            <a:endParaRPr lang="ca-ES" sz="1400" dirty="0">
              <a:latin typeface="Calibri" pitchFamily="34" charset="0"/>
            </a:endParaRPr>
          </a:p>
          <a:p>
            <a:pPr algn="just">
              <a:lnSpc>
                <a:spcPct val="150000"/>
              </a:lnSpc>
            </a:pPr>
            <a:endParaRPr lang="ca-ES" sz="1400" dirty="0">
              <a:latin typeface="Calibri" pitchFamily="34" charset="0"/>
            </a:endParaRPr>
          </a:p>
        </p:txBody>
      </p:sp>
      <p:pic>
        <p:nvPicPr>
          <p:cNvPr id="12295" name="7 Imagen" descr="Deix mo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071810"/>
            <a:ext cx="400052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8 Imagen" descr="Deix mov 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6314" y="3071810"/>
            <a:ext cx="3678458" cy="28318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5 CuadroTexto"/>
          <p:cNvSpPr txBox="1">
            <a:spLocks noChangeArrowheads="1"/>
          </p:cNvSpPr>
          <p:nvPr/>
        </p:nvSpPr>
        <p:spPr bwMode="auto">
          <a:xfrm>
            <a:off x="1928794" y="1214422"/>
            <a:ext cx="55721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0EA653"/>
                </a:solidFill>
                <a:latin typeface="Calibri" pitchFamily="34" charset="0"/>
              </a:rPr>
              <a:t>     </a:t>
            </a:r>
            <a:r>
              <a:rPr lang="es-ES" sz="2400" dirty="0" err="1" smtClean="0">
                <a:solidFill>
                  <a:srgbClr val="0EA653"/>
                </a:solidFill>
                <a:latin typeface="Calibri" pitchFamily="34" charset="0"/>
              </a:rPr>
              <a:t>Punts</a:t>
            </a:r>
            <a:r>
              <a:rPr lang="es-ES" sz="2400" dirty="0" smtClean="0">
                <a:solidFill>
                  <a:srgbClr val="0EA653"/>
                </a:solidFill>
                <a:latin typeface="Calibri" pitchFamily="34" charset="0"/>
              </a:rPr>
              <a:t> </a:t>
            </a:r>
            <a:r>
              <a:rPr lang="es-ES" sz="2400" dirty="0" err="1">
                <a:solidFill>
                  <a:srgbClr val="0EA653"/>
                </a:solidFill>
                <a:latin typeface="Calibri" pitchFamily="34" charset="0"/>
              </a:rPr>
              <a:t>Verds</a:t>
            </a:r>
            <a:r>
              <a:rPr lang="es-ES" sz="2400" dirty="0">
                <a:solidFill>
                  <a:srgbClr val="0EA653"/>
                </a:solidFill>
                <a:latin typeface="Calibri" pitchFamily="34" charset="0"/>
              </a:rPr>
              <a:t> </a:t>
            </a:r>
            <a:r>
              <a:rPr lang="es-ES" sz="2400" dirty="0" err="1" smtClean="0">
                <a:solidFill>
                  <a:srgbClr val="0EA653"/>
                </a:solidFill>
                <a:latin typeface="Calibri" pitchFamily="34" charset="0"/>
              </a:rPr>
              <a:t>Mòbils</a:t>
            </a:r>
            <a:r>
              <a:rPr lang="es-ES" sz="2400" dirty="0" smtClean="0">
                <a:solidFill>
                  <a:srgbClr val="0EA653"/>
                </a:solidFill>
                <a:latin typeface="Calibri" pitchFamily="34" charset="0"/>
              </a:rPr>
              <a:t> a Barcelona </a:t>
            </a:r>
            <a:r>
              <a:rPr lang="es-ES" sz="2400" dirty="0" err="1" smtClean="0">
                <a:solidFill>
                  <a:srgbClr val="0EA653"/>
                </a:solidFill>
                <a:latin typeface="Calibri" pitchFamily="34" charset="0"/>
              </a:rPr>
              <a:t>ciutat</a:t>
            </a:r>
            <a:r>
              <a:rPr lang="es-ES" sz="2400" dirty="0" smtClean="0">
                <a:solidFill>
                  <a:srgbClr val="0EA653"/>
                </a:solidFill>
                <a:latin typeface="Calibri" pitchFamily="34" charset="0"/>
              </a:rPr>
              <a:t>  </a:t>
            </a:r>
            <a:endParaRPr lang="en-US" sz="2400" dirty="0">
              <a:solidFill>
                <a:srgbClr val="0EA653"/>
              </a:solidFill>
              <a:latin typeface="Calibri" pitchFamily="34" charset="0"/>
            </a:endParaRPr>
          </a:p>
        </p:txBody>
      </p:sp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s-E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643182"/>
            <a:ext cx="392742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90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2643182"/>
            <a:ext cx="380973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5 CuadroTexto"/>
          <p:cNvSpPr txBox="1">
            <a:spLocks noChangeArrowheads="1"/>
          </p:cNvSpPr>
          <p:nvPr/>
        </p:nvSpPr>
        <p:spPr bwMode="auto">
          <a:xfrm>
            <a:off x="1857356" y="714356"/>
            <a:ext cx="55721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0EA653"/>
                </a:solidFill>
                <a:latin typeface="Calibri" pitchFamily="34" charset="0"/>
              </a:rPr>
              <a:t>     </a:t>
            </a:r>
            <a:r>
              <a:rPr lang="es-ES" sz="2400" dirty="0" err="1" smtClean="0">
                <a:solidFill>
                  <a:srgbClr val="0EA653"/>
                </a:solidFill>
                <a:latin typeface="Calibri" pitchFamily="34" charset="0"/>
              </a:rPr>
              <a:t>Punts</a:t>
            </a:r>
            <a:r>
              <a:rPr lang="es-ES" sz="2400" dirty="0" smtClean="0">
                <a:solidFill>
                  <a:srgbClr val="0EA653"/>
                </a:solidFill>
                <a:latin typeface="Calibri" pitchFamily="34" charset="0"/>
              </a:rPr>
              <a:t> </a:t>
            </a:r>
            <a:r>
              <a:rPr lang="es-ES" sz="2400" dirty="0" err="1">
                <a:solidFill>
                  <a:srgbClr val="0EA653"/>
                </a:solidFill>
                <a:latin typeface="Calibri" pitchFamily="34" charset="0"/>
              </a:rPr>
              <a:t>Verds</a:t>
            </a:r>
            <a:r>
              <a:rPr lang="es-ES" sz="2400" dirty="0">
                <a:solidFill>
                  <a:srgbClr val="0EA653"/>
                </a:solidFill>
                <a:latin typeface="Calibri" pitchFamily="34" charset="0"/>
              </a:rPr>
              <a:t> </a:t>
            </a:r>
            <a:r>
              <a:rPr lang="es-ES" sz="2400" dirty="0" err="1" smtClean="0">
                <a:solidFill>
                  <a:srgbClr val="0EA653"/>
                </a:solidFill>
                <a:latin typeface="Calibri" pitchFamily="34" charset="0"/>
              </a:rPr>
              <a:t>Mòbils</a:t>
            </a:r>
            <a:r>
              <a:rPr lang="es-ES" sz="2400" dirty="0" smtClean="0">
                <a:solidFill>
                  <a:srgbClr val="0EA653"/>
                </a:solidFill>
                <a:latin typeface="Calibri" pitchFamily="34" charset="0"/>
              </a:rPr>
              <a:t> a Barcelona </a:t>
            </a:r>
            <a:r>
              <a:rPr lang="es-ES" sz="2400" dirty="0" err="1" smtClean="0">
                <a:solidFill>
                  <a:srgbClr val="0EA653"/>
                </a:solidFill>
                <a:latin typeface="Calibri" pitchFamily="34" charset="0"/>
              </a:rPr>
              <a:t>ciutat</a:t>
            </a:r>
            <a:r>
              <a:rPr lang="es-ES" sz="2400" dirty="0" smtClean="0">
                <a:solidFill>
                  <a:srgbClr val="0EA653"/>
                </a:solidFill>
                <a:latin typeface="Calibri" pitchFamily="34" charset="0"/>
              </a:rPr>
              <a:t>  </a:t>
            </a:r>
            <a:endParaRPr lang="en-US" sz="2400" dirty="0">
              <a:solidFill>
                <a:srgbClr val="0EA653"/>
              </a:solidFill>
              <a:latin typeface="Calibri" pitchFamily="34" charset="0"/>
            </a:endParaRPr>
          </a:p>
        </p:txBody>
      </p:sp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s-E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8 Imagen" descr="Deix escoles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3000372"/>
            <a:ext cx="3714776" cy="2857520"/>
          </a:xfrm>
          <a:prstGeom prst="rect">
            <a:avLst/>
          </a:prstGeom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3000372"/>
            <a:ext cx="3947941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Rectángulo"/>
          <p:cNvSpPr/>
          <p:nvPr/>
        </p:nvSpPr>
        <p:spPr>
          <a:xfrm>
            <a:off x="714348" y="1857364"/>
            <a:ext cx="7715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dirty="0" smtClean="0">
                <a:solidFill>
                  <a:srgbClr val="0EA653"/>
                </a:solidFill>
                <a:latin typeface="Calibri" pitchFamily="34" charset="0"/>
              </a:rPr>
              <a:t> Els Punts Vers mòbils escolars son un servei de recollida selectiva de residus originats a les escoles o pels escolars. Tenen una funció eminentment didàctica</a:t>
            </a:r>
            <a:r>
              <a:rPr lang="ca-ES" sz="1600" dirty="0" smtClean="0">
                <a:latin typeface="Calibri" pitchFamily="34" charset="0"/>
              </a:rPr>
              <a:t>.</a:t>
            </a:r>
            <a:endParaRPr lang="ca-E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285884"/>
          </a:xfrm>
        </p:spPr>
        <p:txBody>
          <a:bodyPr>
            <a:noAutofit/>
          </a:bodyPr>
          <a:lstStyle/>
          <a:p>
            <a:r>
              <a:rPr lang="ca-ES" sz="2000" b="1" smtClean="0">
                <a:solidFill>
                  <a:srgbClr val="00642D"/>
                </a:solidFill>
              </a:rPr>
              <a:t>             </a:t>
            </a:r>
            <a:br>
              <a:rPr lang="ca-ES" sz="2000" b="1" smtClean="0">
                <a:solidFill>
                  <a:srgbClr val="00642D"/>
                </a:solidFill>
              </a:rPr>
            </a:br>
            <a:r>
              <a:rPr lang="ca-ES" sz="2400" b="1" smtClean="0">
                <a:solidFill>
                  <a:srgbClr val="00642D"/>
                </a:solidFill>
              </a:rPr>
              <a:t/>
            </a:r>
            <a:br>
              <a:rPr lang="ca-ES" sz="2400" b="1" smtClean="0">
                <a:solidFill>
                  <a:srgbClr val="00642D"/>
                </a:solidFill>
              </a:rPr>
            </a:br>
            <a:r>
              <a:rPr lang="ca-ES" sz="2400" b="1" smtClean="0">
                <a:solidFill>
                  <a:srgbClr val="00642D"/>
                </a:solidFill>
              </a:rPr>
              <a:t>                    </a:t>
            </a:r>
            <a:br>
              <a:rPr lang="ca-ES" sz="2400" b="1" smtClean="0">
                <a:solidFill>
                  <a:srgbClr val="00642D"/>
                </a:solidFill>
              </a:rPr>
            </a:br>
            <a:r>
              <a:rPr lang="ca-ES" sz="2400" b="1" smtClean="0">
                <a:solidFill>
                  <a:srgbClr val="00642D"/>
                </a:solidFill>
              </a:rPr>
              <a:t/>
            </a:r>
            <a:br>
              <a:rPr lang="ca-ES" sz="2400" b="1" smtClean="0">
                <a:solidFill>
                  <a:srgbClr val="00642D"/>
                </a:solidFill>
              </a:rPr>
            </a:br>
            <a:endParaRPr lang="ca-ES" sz="2400" b="1">
              <a:solidFill>
                <a:srgbClr val="00642D"/>
              </a:solidFill>
            </a:endParaRPr>
          </a:p>
        </p:txBody>
      </p:sp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642910" y="2643182"/>
            <a:ext cx="7786742" cy="3857652"/>
          </a:xfrm>
        </p:spPr>
        <p:txBody>
          <a:bodyPr>
            <a:normAutofit/>
          </a:bodyPr>
          <a:lstStyle/>
          <a:p>
            <a:endParaRPr lang="ca-ES" sz="2800" b="1" smtClean="0">
              <a:solidFill>
                <a:srgbClr val="00642D"/>
              </a:solidFill>
            </a:endParaRPr>
          </a:p>
          <a:p>
            <a:pPr>
              <a:buNone/>
            </a:pPr>
            <a:endParaRPr lang="ca-ES" sz="2800" b="1" smtClean="0">
              <a:solidFill>
                <a:srgbClr val="00642D"/>
              </a:solidFill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714119" y="1714488"/>
          <a:ext cx="7786969" cy="641988"/>
        </p:xfrm>
        <a:graphic>
          <a:graphicData uri="http://schemas.openxmlformats.org/drawingml/2006/table">
            <a:tbl>
              <a:tblPr/>
              <a:tblGrid>
                <a:gridCol w="27965"/>
                <a:gridCol w="2567402"/>
                <a:gridCol w="25400"/>
                <a:gridCol w="1123087"/>
                <a:gridCol w="973342"/>
                <a:gridCol w="898469"/>
                <a:gridCol w="254834"/>
                <a:gridCol w="1126574"/>
                <a:gridCol w="789896"/>
              </a:tblGrid>
              <a:tr h="190498">
                <a:tc>
                  <a:txBody>
                    <a:bodyPr/>
                    <a:lstStyle/>
                    <a:p>
                      <a:pPr algn="ctr" fontAlgn="b"/>
                      <a:endParaRPr lang="ca-ES" sz="10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Any 2007*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Any 2008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Any 2009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ca-ES" sz="10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* Inici de l'activitat al maig del 2007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</a:tr>
              <a:tr h="238130">
                <a:tc>
                  <a:txBody>
                    <a:bodyPr/>
                    <a:lstStyle/>
                    <a:p>
                      <a:pPr algn="ctr" fontAlgn="b"/>
                      <a:r>
                        <a:rPr lang="ca-E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Entrades </a:t>
                      </a:r>
                      <a:r>
                        <a:rPr lang="ca-ES" sz="1400" b="0" i="0" u="none" strike="noStrike" dirty="0" smtClean="0">
                          <a:solidFill>
                            <a:srgbClr val="00642D"/>
                          </a:solidFill>
                          <a:latin typeface="Arial"/>
                        </a:rPr>
                        <a:t>d'usuaris</a:t>
                      </a:r>
                      <a:endParaRPr lang="ca-ES" sz="1400" b="0" i="0" u="none" strike="noStrike" dirty="0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36.856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89.207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108.309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000" b="0" i="0" u="none" strike="noStrike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000" b="0" i="0" u="none" strike="noStrike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000" b="0" i="0" u="none" strike="noStrike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a-E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Kg </a:t>
                      </a:r>
                      <a:r>
                        <a:rPr lang="ca-ES" sz="1400" b="0" i="0" u="none" strike="noStrike" dirty="0" smtClean="0">
                          <a:solidFill>
                            <a:srgbClr val="00642D"/>
                          </a:solidFill>
                          <a:latin typeface="Arial"/>
                        </a:rPr>
                        <a:t>Gestionats </a:t>
                      </a:r>
                      <a:endParaRPr lang="ca-ES" sz="1400" b="0" i="0" u="none" strike="noStrike" dirty="0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121.898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274.356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316.229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000" b="0" i="0" u="none" strike="noStrike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000" b="0" i="0" u="none" strike="noStrike" dirty="0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a-ES" sz="1000" b="0" i="0" u="none" strike="noStrike" dirty="0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5 CuadroTexto"/>
          <p:cNvSpPr txBox="1">
            <a:spLocks noChangeArrowheads="1"/>
          </p:cNvSpPr>
          <p:nvPr/>
        </p:nvSpPr>
        <p:spPr bwMode="auto">
          <a:xfrm>
            <a:off x="1571604" y="500042"/>
            <a:ext cx="55721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400" smtClean="0">
                <a:solidFill>
                  <a:srgbClr val="0EA653"/>
                </a:solidFill>
                <a:latin typeface="Calibri" pitchFamily="34" charset="0"/>
              </a:rPr>
              <a:t>     </a:t>
            </a:r>
            <a:r>
              <a:rPr lang="es-ES" sz="2400" err="1" smtClean="0">
                <a:solidFill>
                  <a:srgbClr val="0EA653"/>
                </a:solidFill>
                <a:latin typeface="Calibri" pitchFamily="34" charset="0"/>
              </a:rPr>
              <a:t>Punts</a:t>
            </a:r>
            <a:r>
              <a:rPr lang="es-ES" sz="2400" smtClean="0">
                <a:solidFill>
                  <a:srgbClr val="0EA653"/>
                </a:solidFill>
                <a:latin typeface="Calibri" pitchFamily="34" charset="0"/>
              </a:rPr>
              <a:t> </a:t>
            </a:r>
            <a:r>
              <a:rPr lang="es-ES" sz="2400" err="1">
                <a:solidFill>
                  <a:srgbClr val="0EA653"/>
                </a:solidFill>
                <a:latin typeface="Calibri" pitchFamily="34" charset="0"/>
              </a:rPr>
              <a:t>Verds</a:t>
            </a:r>
            <a:r>
              <a:rPr lang="es-ES" sz="2400">
                <a:solidFill>
                  <a:srgbClr val="0EA653"/>
                </a:solidFill>
                <a:latin typeface="Calibri" pitchFamily="34" charset="0"/>
              </a:rPr>
              <a:t> </a:t>
            </a:r>
            <a:r>
              <a:rPr lang="es-ES" sz="2400" err="1" smtClean="0">
                <a:solidFill>
                  <a:srgbClr val="0EA653"/>
                </a:solidFill>
                <a:latin typeface="Calibri" pitchFamily="34" charset="0"/>
              </a:rPr>
              <a:t>Mòbils</a:t>
            </a:r>
            <a:r>
              <a:rPr lang="es-ES" sz="2400" smtClean="0">
                <a:solidFill>
                  <a:srgbClr val="0EA653"/>
                </a:solidFill>
                <a:latin typeface="Calibri" pitchFamily="34" charset="0"/>
              </a:rPr>
              <a:t> a Barcelona </a:t>
            </a:r>
            <a:r>
              <a:rPr lang="es-ES" sz="2400" err="1" smtClean="0">
                <a:solidFill>
                  <a:srgbClr val="0EA653"/>
                </a:solidFill>
                <a:latin typeface="Calibri" pitchFamily="34" charset="0"/>
              </a:rPr>
              <a:t>ciutat</a:t>
            </a:r>
            <a:r>
              <a:rPr lang="es-ES" sz="2400" smtClean="0">
                <a:solidFill>
                  <a:srgbClr val="0EA653"/>
                </a:solidFill>
                <a:latin typeface="Calibri" pitchFamily="34" charset="0"/>
              </a:rPr>
              <a:t>  </a:t>
            </a:r>
            <a:endParaRPr lang="en-US" sz="2400">
              <a:solidFill>
                <a:srgbClr val="0EA653"/>
              </a:solidFill>
              <a:latin typeface="Calibri" pitchFamily="34" charset="0"/>
            </a:endParaRPr>
          </a:p>
        </p:txBody>
      </p:sp>
      <p:pic>
        <p:nvPicPr>
          <p:cNvPr id="14" name="5 Imagen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48" y="2714620"/>
            <a:ext cx="3857652" cy="3245170"/>
          </a:xfrm>
          <a:prstGeom prst="rect">
            <a:avLst/>
          </a:prstGeom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2714620"/>
            <a:ext cx="3729038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s-ES"/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928662" y="1357299"/>
          <a:ext cx="4000527" cy="2071702"/>
        </p:xfrm>
        <a:graphic>
          <a:graphicData uri="http://schemas.openxmlformats.org/drawingml/2006/table">
            <a:tbl>
              <a:tblPr/>
              <a:tblGrid>
                <a:gridCol w="1301155"/>
                <a:gridCol w="671564"/>
                <a:gridCol w="716161"/>
                <a:gridCol w="682057"/>
                <a:gridCol w="629590"/>
              </a:tblGrid>
              <a:tr h="364256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 dirty="0" err="1">
                          <a:solidFill>
                            <a:srgbClr val="00642D"/>
                          </a:solidFill>
                          <a:latin typeface="Arial"/>
                        </a:rPr>
                        <a:t>USUARIS</a:t>
                      </a:r>
                      <a:endParaRPr lang="es-ES" sz="1000" b="1" i="0" u="none" strike="noStrike" dirty="0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Gen-Des 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Gen-Des 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Gen-Des 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0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Δ % 08-09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510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 dirty="0" err="1" smtClean="0">
                          <a:solidFill>
                            <a:srgbClr val="00642D"/>
                          </a:solidFill>
                          <a:latin typeface="Arial"/>
                        </a:rPr>
                        <a:t>Deixalleries</a:t>
                      </a:r>
                      <a:r>
                        <a:rPr lang="es-ES" sz="1000" b="0" i="0" u="none" strike="noStrike" baseline="0" dirty="0" smtClean="0">
                          <a:solidFill>
                            <a:srgbClr val="00642D"/>
                          </a:solidFill>
                          <a:latin typeface="Arial"/>
                        </a:rPr>
                        <a:t> Metro.</a:t>
                      </a:r>
                      <a:endParaRPr lang="es-ES" sz="800" b="0" i="0" u="none" strike="noStrike" dirty="0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314.421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329.250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356.491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8,27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510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 err="1">
                          <a:solidFill>
                            <a:srgbClr val="00642D"/>
                          </a:solidFill>
                          <a:latin typeface="Arial"/>
                        </a:rPr>
                        <a:t>Mòbils</a:t>
                      </a:r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 </a:t>
                      </a:r>
                      <a:r>
                        <a:rPr lang="es-ES" sz="1000" b="0" i="0" u="none" strike="noStrike" err="1">
                          <a:solidFill>
                            <a:srgbClr val="00642D"/>
                          </a:solidFill>
                          <a:latin typeface="Arial"/>
                        </a:rPr>
                        <a:t>Metropolitanes</a:t>
                      </a:r>
                      <a:endParaRPr lang="es-ES" sz="1000" b="0" i="0" u="none" strike="noStrike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28.788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33.238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33.887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1,95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510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Punts Verds de Barri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172.457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203.253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212.498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4,55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510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Punts Verds de Zona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93.237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95.946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93.354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-2,70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256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 err="1">
                          <a:solidFill>
                            <a:srgbClr val="00642D"/>
                          </a:solidFill>
                          <a:latin typeface="Arial"/>
                        </a:rPr>
                        <a:t>Mòbils</a:t>
                      </a:r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 Barcelona </a:t>
                      </a:r>
                      <a:r>
                        <a:rPr lang="es-ES" sz="1000" b="0" i="0" u="none" strike="noStrike" smtClean="0">
                          <a:solidFill>
                            <a:srgbClr val="00642D"/>
                          </a:solidFill>
                          <a:latin typeface="Arial"/>
                        </a:rPr>
                        <a:t>TERSA </a:t>
                      </a:r>
                      <a:endParaRPr lang="es-ES" sz="1000" b="0" i="0" u="none" strike="noStrike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36.856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86.241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108.309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25,59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256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 dirty="0" err="1">
                          <a:solidFill>
                            <a:srgbClr val="00642D"/>
                          </a:solidFill>
                          <a:latin typeface="Arial"/>
                        </a:rPr>
                        <a:t>Mòbils</a:t>
                      </a:r>
                      <a:r>
                        <a:rPr lang="es-ES" sz="1000" b="0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 Barcelona </a:t>
                      </a:r>
                      <a:r>
                        <a:rPr lang="es-ES" sz="1000" b="0" i="0" u="none" strike="noStrike" dirty="0" err="1">
                          <a:solidFill>
                            <a:srgbClr val="00642D"/>
                          </a:solidFill>
                          <a:latin typeface="Arial"/>
                        </a:rPr>
                        <a:t>Altres</a:t>
                      </a:r>
                      <a:r>
                        <a:rPr lang="es-ES" sz="1000" b="0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52.602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67.295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64.161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-4,66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894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 dirty="0" err="1">
                          <a:solidFill>
                            <a:srgbClr val="00642D"/>
                          </a:solidFill>
                          <a:latin typeface="Arial"/>
                        </a:rPr>
                        <a:t>Totals</a:t>
                      </a:r>
                      <a:endParaRPr lang="es-ES" sz="1000" b="0" i="0" u="none" strike="noStrike" dirty="0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698.361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815.223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868.700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6,56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1" name="10 Tabla"/>
          <p:cNvGraphicFramePr>
            <a:graphicFrameLocks noGrp="1"/>
          </p:cNvGraphicFramePr>
          <p:nvPr/>
        </p:nvGraphicFramePr>
        <p:xfrm>
          <a:off x="928662" y="3929066"/>
          <a:ext cx="4000527" cy="2306739"/>
        </p:xfrm>
        <a:graphic>
          <a:graphicData uri="http://schemas.openxmlformats.org/drawingml/2006/table">
            <a:tbl>
              <a:tblPr/>
              <a:tblGrid>
                <a:gridCol w="199627"/>
                <a:gridCol w="1117912"/>
                <a:gridCol w="660101"/>
                <a:gridCol w="692040"/>
                <a:gridCol w="692040"/>
                <a:gridCol w="638807"/>
              </a:tblGrid>
              <a:tr h="15931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 dirty="0" smtClean="0">
                          <a:solidFill>
                            <a:srgbClr val="00642D"/>
                          </a:solidFill>
                          <a:latin typeface="Arial"/>
                        </a:rPr>
                        <a:t>TONES</a:t>
                      </a:r>
                      <a:r>
                        <a:rPr lang="es-ES" sz="1000" b="1" i="0" u="none" strike="noStrike" baseline="0" dirty="0" smtClean="0">
                          <a:solidFill>
                            <a:srgbClr val="00642D"/>
                          </a:solidFill>
                          <a:latin typeface="Arial"/>
                        </a:rPr>
                        <a:t> </a:t>
                      </a:r>
                      <a:r>
                        <a:rPr lang="es-ES" sz="1000" b="1" i="0" u="none" strike="noStrike" baseline="0" dirty="0" err="1" smtClean="0">
                          <a:solidFill>
                            <a:srgbClr val="00642D"/>
                          </a:solidFill>
                          <a:latin typeface="Arial"/>
                        </a:rPr>
                        <a:t>GESTIONADES</a:t>
                      </a:r>
                      <a:endParaRPr lang="es-ES" sz="1000" b="1" i="0" u="none" strike="noStrike" dirty="0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Gen-Des 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Gen-Des 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Gen-Des 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0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Δ % 08-09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62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Deixalleries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69.669,0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72.112,9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79.397,9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10,10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62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Fusta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17.143,0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16.060,8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15.629,3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-2,69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62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Rebuig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18.016,8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17.967,2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16.572,3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-7,76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62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 err="1">
                          <a:solidFill>
                            <a:srgbClr val="00642D"/>
                          </a:solidFill>
                          <a:latin typeface="Arial"/>
                        </a:rPr>
                        <a:t>Esporga</a:t>
                      </a:r>
                      <a:endParaRPr lang="es-ES" sz="1000" b="0" i="0" u="none" strike="noStrike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3.965,4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4.334,7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6.103,9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40,81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62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Runes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20.193,7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23.698,0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30.278,4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27,77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62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Especials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474,3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434,7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503,5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15,83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62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Subproductes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6.215,5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5.643,0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5.729,8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1,54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62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 err="1">
                          <a:solidFill>
                            <a:srgbClr val="00642D"/>
                          </a:solidFill>
                          <a:latin typeface="Arial"/>
                        </a:rPr>
                        <a:t>Electrics</a:t>
                      </a:r>
                      <a:endParaRPr lang="es-ES" sz="1000" b="0" i="0" u="none" strike="noStrike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1.164,8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1.329,7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1.457,5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9,61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313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Altres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2.495,5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2.644,8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3.123,2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18,09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31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Mòbils Metropolitanes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134,6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142,3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124,1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-12,79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31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 err="1">
                          <a:solidFill>
                            <a:srgbClr val="00642D"/>
                          </a:solidFill>
                          <a:latin typeface="Arial"/>
                        </a:rPr>
                        <a:t>Punts</a:t>
                      </a:r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 </a:t>
                      </a:r>
                      <a:r>
                        <a:rPr lang="es-ES" sz="1000" b="0" i="0" u="none" strike="noStrike" err="1">
                          <a:solidFill>
                            <a:srgbClr val="00642D"/>
                          </a:solidFill>
                          <a:latin typeface="Arial"/>
                        </a:rPr>
                        <a:t>Verds</a:t>
                      </a:r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 de </a:t>
                      </a:r>
                      <a:r>
                        <a:rPr lang="es-ES" sz="1000" b="0" i="0" u="none" strike="noStrike" err="1">
                          <a:solidFill>
                            <a:srgbClr val="00642D"/>
                          </a:solidFill>
                          <a:latin typeface="Arial"/>
                        </a:rPr>
                        <a:t>Barri</a:t>
                      </a:r>
                      <a:endParaRPr lang="es-ES" sz="1000" b="0" i="0" u="none" strike="noStrike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1.100,6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1.199,9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1.195,3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-0,38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79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 err="1">
                          <a:solidFill>
                            <a:srgbClr val="00642D"/>
                          </a:solidFill>
                          <a:latin typeface="Arial"/>
                        </a:rPr>
                        <a:t>Mòbils</a:t>
                      </a:r>
                      <a:r>
                        <a:rPr lang="es-ES" sz="10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 Barcelona </a:t>
                      </a:r>
                      <a:r>
                        <a:rPr lang="es-ES" sz="1000" b="0" i="0" u="none" strike="noStrike" smtClean="0">
                          <a:solidFill>
                            <a:srgbClr val="00642D"/>
                          </a:solidFill>
                          <a:latin typeface="Arial"/>
                        </a:rPr>
                        <a:t>TERSA</a:t>
                      </a:r>
                      <a:endParaRPr lang="es-ES" sz="1000" b="0" i="0" u="none" strike="noStrike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121,9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274,4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316,2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15,23</a:t>
                      </a:r>
                    </a:p>
                  </a:txBody>
                  <a:tcPr marL="0" marR="11430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2 Gráfico"/>
          <p:cNvGraphicFramePr/>
          <p:nvPr/>
        </p:nvGraphicFramePr>
        <p:xfrm>
          <a:off x="5143504" y="3500438"/>
          <a:ext cx="3067050" cy="278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13 Rectángulo"/>
          <p:cNvSpPr/>
          <p:nvPr/>
        </p:nvSpPr>
        <p:spPr>
          <a:xfrm>
            <a:off x="6357950" y="1214422"/>
            <a:ext cx="64633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ES" sz="800" b="1" dirty="0" err="1" smtClean="0">
                <a:latin typeface="Arial"/>
              </a:rPr>
              <a:t>USUARIS</a:t>
            </a:r>
            <a:endParaRPr lang="es-ES" sz="800" b="1" dirty="0">
              <a:latin typeface="Arial"/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42902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9" y="3786190"/>
            <a:ext cx="3429024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000132"/>
          </a:xfrm>
        </p:spPr>
        <p:txBody>
          <a:bodyPr>
            <a:normAutofit/>
          </a:bodyPr>
          <a:lstStyle/>
          <a:p>
            <a:r>
              <a:rPr lang="ca-ES" sz="2400" dirty="0" smtClean="0">
                <a:solidFill>
                  <a:srgbClr val="00642D"/>
                </a:solidFill>
              </a:rPr>
              <a:t>          MÒDUL DE RECEPCIÓ DE FIBROCIMENT</a:t>
            </a:r>
            <a:endParaRPr lang="ca-ES" sz="2400" dirty="0">
              <a:solidFill>
                <a:srgbClr val="00642D"/>
              </a:solidFill>
            </a:endParaRPr>
          </a:p>
        </p:txBody>
      </p:sp>
      <p:pic>
        <p:nvPicPr>
          <p:cNvPr id="141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928802"/>
            <a:ext cx="385765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6 Imagen" descr="IMG_02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1938358"/>
            <a:ext cx="3809994" cy="2705087"/>
          </a:xfrm>
          <a:prstGeom prst="rect">
            <a:avLst/>
          </a:prstGeom>
        </p:spPr>
      </p:pic>
      <p:sp>
        <p:nvSpPr>
          <p:cNvPr id="179201" name="Rectangle 1"/>
          <p:cNvSpPr>
            <a:spLocks noChangeArrowheads="1"/>
          </p:cNvSpPr>
          <p:nvPr/>
        </p:nvSpPr>
        <p:spPr bwMode="auto">
          <a:xfrm>
            <a:off x="1071538" y="4765427"/>
            <a:ext cx="35004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(1) Entrada al mòdul de descontaminació. </a:t>
            </a:r>
            <a:endParaRPr kumimoji="0" lang="ca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(2) Mòdul de descontaminació. </a:t>
            </a:r>
            <a:endParaRPr kumimoji="0" lang="ca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(2a) Vestuari net. </a:t>
            </a:r>
            <a:endParaRPr kumimoji="0" lang="ca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(2b) Dutxa. </a:t>
            </a:r>
            <a:endParaRPr kumimoji="0" lang="ca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(2c) Vestuari brut. </a:t>
            </a:r>
            <a:endParaRPr kumimoji="0" lang="ca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(3) Sortida mòdul de descontaminació. </a:t>
            </a:r>
            <a:endParaRPr kumimoji="0" lang="ca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572000" y="4714884"/>
            <a:ext cx="3428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a-ES" sz="1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(4) Entrada de material per a peces petites. </a:t>
            </a:r>
            <a:endParaRPr lang="ca-ES" sz="1000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a-ES" sz="1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(5) Porta enrotllable per a entrada de peces grans i per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a-ES" sz="1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a expedició de materials al dipòsit controlat. </a:t>
            </a:r>
            <a:endParaRPr lang="ca-ES" sz="1000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a-ES" sz="1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(6) Espais reservats per a emmagatzematge de materials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a-ES" sz="1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per a expedició al dipòsit controlat.</a:t>
            </a:r>
            <a:endParaRPr lang="ca-ES" sz="1000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a-ES" sz="1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(7a) (7b) (7c) Contenidors per a </a:t>
            </a:r>
            <a:r>
              <a:rPr lang="ca-ES" sz="1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EPI</a:t>
            </a:r>
            <a:r>
              <a:rPr lang="ca-ES" sz="1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usats.</a:t>
            </a:r>
            <a:endParaRPr lang="ca-ES" sz="1000" dirty="0" smtClean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000132"/>
          </a:xfrm>
        </p:spPr>
        <p:txBody>
          <a:bodyPr>
            <a:normAutofit/>
          </a:bodyPr>
          <a:lstStyle/>
          <a:p>
            <a:r>
              <a:rPr lang="ca-ES" sz="2400" dirty="0" smtClean="0">
                <a:solidFill>
                  <a:srgbClr val="00642D"/>
                </a:solidFill>
              </a:rPr>
              <a:t>          MÒDUL DE RECEPCIÓ DE FIBROCIMENT</a:t>
            </a:r>
            <a:endParaRPr lang="ca-ES" sz="2400" dirty="0">
              <a:solidFill>
                <a:srgbClr val="00642D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289" name="Picture 1" descr="T:\OT Publica\VARIS\Arias\PPOINT MA CLAVERO\FOTOS MOD FIBROCEMENTO\Operario entrando big bag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285992"/>
            <a:ext cx="3833838" cy="2997007"/>
          </a:xfrm>
          <a:prstGeom prst="rect">
            <a:avLst/>
          </a:prstGeom>
          <a:noFill/>
        </p:spPr>
      </p:pic>
      <p:pic>
        <p:nvPicPr>
          <p:cNvPr id="140290" name="Picture 2" descr="T:\OT Publica\VARIS\Arias\PPOINT MA CLAVERO\FOTOS MOD FIBROCEMENTO\Operario con mono usuario s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285992"/>
            <a:ext cx="3786214" cy="29825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214282" y="3286124"/>
            <a:ext cx="8929718" cy="1285884"/>
          </a:xfrm>
        </p:spPr>
        <p:txBody>
          <a:bodyPr>
            <a:normAutofit fontScale="32500" lnSpcReduction="20000"/>
          </a:bodyPr>
          <a:lstStyle/>
          <a:p>
            <a:pPr algn="ctr">
              <a:buNone/>
            </a:pPr>
            <a:r>
              <a:rPr lang="ca-ES" sz="12300" b="1" smtClean="0">
                <a:solidFill>
                  <a:schemeClr val="bg1"/>
                </a:solidFill>
              </a:rPr>
              <a:t>ECOGESTIÓ URBANA  </a:t>
            </a:r>
          </a:p>
          <a:p>
            <a:pPr lvl="0" algn="ctr">
              <a:buNone/>
            </a:pPr>
            <a:endParaRPr lang="ca-ES" sz="4300" b="1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ca-ES" sz="4000" b="1" smtClean="0">
              <a:solidFill>
                <a:schemeClr val="bg1"/>
              </a:solidFill>
            </a:endParaRPr>
          </a:p>
          <a:p>
            <a:pPr lvl="0" algn="ctr">
              <a:buNone/>
            </a:pPr>
            <a:r>
              <a:rPr lang="ca-ES" sz="4000" b="1" smtClean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endParaRPr lang="ca-ES" sz="4000" b="1" smtClean="0">
              <a:solidFill>
                <a:schemeClr val="bg1"/>
              </a:solidFill>
            </a:endParaRPr>
          </a:p>
          <a:p>
            <a:endParaRPr lang="ca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5 CuadroTexto"/>
          <p:cNvSpPr txBox="1">
            <a:spLocks noChangeArrowheads="1"/>
          </p:cNvSpPr>
          <p:nvPr/>
        </p:nvSpPr>
        <p:spPr bwMode="auto">
          <a:xfrm>
            <a:off x="857224" y="785794"/>
            <a:ext cx="68580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 err="1" smtClean="0">
                <a:solidFill>
                  <a:srgbClr val="0EA653"/>
                </a:solidFill>
                <a:latin typeface="+mj-lt"/>
              </a:rPr>
              <a:t>Ecogestió</a:t>
            </a:r>
            <a:r>
              <a:rPr lang="es-ES" sz="2400" dirty="0" smtClean="0">
                <a:solidFill>
                  <a:srgbClr val="0EA653"/>
                </a:solidFill>
                <a:latin typeface="+mj-lt"/>
              </a:rPr>
              <a:t> </a:t>
            </a:r>
            <a:r>
              <a:rPr lang="es-ES" sz="2400" dirty="0">
                <a:solidFill>
                  <a:srgbClr val="0EA653"/>
                </a:solidFill>
                <a:latin typeface="+mj-lt"/>
              </a:rPr>
              <a:t>urbana  </a:t>
            </a:r>
            <a:endParaRPr lang="en-US" sz="2400" dirty="0">
              <a:solidFill>
                <a:srgbClr val="0EA653"/>
              </a:solidFill>
              <a:latin typeface="+mj-lt"/>
            </a:endParaRPr>
          </a:p>
        </p:txBody>
      </p:sp>
      <p:sp>
        <p:nvSpPr>
          <p:cNvPr id="1434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s-ES"/>
          </a:p>
        </p:txBody>
      </p:sp>
      <p:sp>
        <p:nvSpPr>
          <p:cNvPr id="14342" name="8 CuadroTexto"/>
          <p:cNvSpPr txBox="1">
            <a:spLocks noChangeArrowheads="1"/>
          </p:cNvSpPr>
          <p:nvPr/>
        </p:nvSpPr>
        <p:spPr bwMode="auto">
          <a:xfrm>
            <a:off x="714375" y="1643050"/>
            <a:ext cx="74295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s-ES" sz="1200" dirty="0"/>
          </a:p>
          <a:p>
            <a:r>
              <a:rPr lang="ca-ES" sz="1400" b="1" dirty="0">
                <a:latin typeface="Calibri" pitchFamily="34" charset="0"/>
              </a:rPr>
              <a:t> </a:t>
            </a:r>
            <a:r>
              <a:rPr lang="ca-ES" sz="1600" dirty="0">
                <a:solidFill>
                  <a:srgbClr val="0EA653"/>
                </a:solidFill>
              </a:rPr>
              <a:t>La finalitat </a:t>
            </a:r>
            <a:r>
              <a:rPr lang="ca-ES" sz="1600" dirty="0" smtClean="0">
                <a:solidFill>
                  <a:srgbClr val="0EA653"/>
                </a:solidFill>
              </a:rPr>
              <a:t>de </a:t>
            </a:r>
            <a:r>
              <a:rPr lang="ca-ES" sz="1600" dirty="0" err="1">
                <a:solidFill>
                  <a:srgbClr val="0EA653"/>
                </a:solidFill>
              </a:rPr>
              <a:t>Ecogestió</a:t>
            </a:r>
            <a:r>
              <a:rPr lang="ca-ES" sz="1600" dirty="0">
                <a:solidFill>
                  <a:srgbClr val="0EA653"/>
                </a:solidFill>
              </a:rPr>
              <a:t> Urbana </a:t>
            </a:r>
            <a:r>
              <a:rPr lang="ca-ES" sz="1600" dirty="0" smtClean="0">
                <a:solidFill>
                  <a:srgbClr val="0EA653"/>
                </a:solidFill>
              </a:rPr>
              <a:t>és </a:t>
            </a:r>
            <a:r>
              <a:rPr lang="ca-ES" sz="1600" dirty="0">
                <a:solidFill>
                  <a:srgbClr val="0EA653"/>
                </a:solidFill>
              </a:rPr>
              <a:t>oferir serveis d’assessorament dins l’àmbit ambiental així com realitzar diferents tasques relacionades amb la millora de la gestió dels residus municipals en concret, i amb l’educació ambiental en aquest i altres vectors ambientals, en general. </a:t>
            </a:r>
          </a:p>
          <a:p>
            <a:endParaRPr lang="ca-ES" sz="1600" dirty="0">
              <a:solidFill>
                <a:srgbClr val="0EA653"/>
              </a:solidFill>
            </a:endParaRPr>
          </a:p>
          <a:p>
            <a:endParaRPr lang="es-ES" sz="1600" dirty="0">
              <a:solidFill>
                <a:srgbClr val="0EA653"/>
              </a:solidFill>
            </a:endParaRPr>
          </a:p>
          <a:p>
            <a:r>
              <a:rPr lang="ca-ES" sz="1600" dirty="0">
                <a:solidFill>
                  <a:srgbClr val="0EA653"/>
                </a:solidFill>
              </a:rPr>
              <a:t>El sistema </a:t>
            </a:r>
            <a:r>
              <a:rPr lang="ca-ES" sz="1600" dirty="0" smtClean="0">
                <a:solidFill>
                  <a:srgbClr val="0EA653"/>
                </a:solidFill>
              </a:rPr>
              <a:t>organitzatiu està </a:t>
            </a:r>
            <a:r>
              <a:rPr lang="ca-ES" sz="1600" dirty="0">
                <a:solidFill>
                  <a:srgbClr val="0EA653"/>
                </a:solidFill>
              </a:rPr>
              <a:t>dividit en diferents àrees o serveis:</a:t>
            </a:r>
            <a:endParaRPr lang="es-ES" sz="1600" dirty="0">
              <a:solidFill>
                <a:srgbClr val="0EA653"/>
              </a:solidFill>
            </a:endParaRPr>
          </a:p>
          <a:p>
            <a:r>
              <a:rPr lang="ca-ES" sz="1600" dirty="0">
                <a:solidFill>
                  <a:srgbClr val="0EA653"/>
                </a:solidFill>
              </a:rPr>
              <a:t> </a:t>
            </a:r>
            <a:endParaRPr lang="es-ES" sz="1600" dirty="0">
              <a:solidFill>
                <a:srgbClr val="0EA653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a-ES" sz="1600" dirty="0" smtClean="0">
                <a:solidFill>
                  <a:srgbClr val="00B050"/>
                </a:solidFill>
              </a:rPr>
              <a:t>Assessorament integral jurídic i tècnic en tots els àmbits relacionats  amb la gestió i</a:t>
            </a:r>
          </a:p>
          <a:p>
            <a:r>
              <a:rPr lang="ca-ES" sz="1600" dirty="0" smtClean="0">
                <a:solidFill>
                  <a:srgbClr val="00B050"/>
                </a:solidFill>
              </a:rPr>
              <a:t>   tractament dels residus municipals.</a:t>
            </a:r>
          </a:p>
          <a:p>
            <a:pPr>
              <a:buFont typeface="Arial" pitchFamily="34" charset="0"/>
              <a:buChar char="•"/>
            </a:pPr>
            <a:r>
              <a:rPr lang="ca-ES" sz="1600" dirty="0" smtClean="0">
                <a:solidFill>
                  <a:srgbClr val="00B050"/>
                </a:solidFill>
              </a:rPr>
              <a:t>Projectes d’Assessoria Ambiental</a:t>
            </a:r>
          </a:p>
          <a:p>
            <a:pPr>
              <a:buFont typeface="Arial" pitchFamily="34" charset="0"/>
              <a:buChar char="•"/>
            </a:pPr>
            <a:r>
              <a:rPr lang="ca-ES" sz="1600" dirty="0" smtClean="0">
                <a:solidFill>
                  <a:srgbClr val="00B050"/>
                </a:solidFill>
              </a:rPr>
              <a:t>Servei d’inspecció i control de la recollida comercial de BCN</a:t>
            </a:r>
          </a:p>
          <a:p>
            <a:pPr>
              <a:buFont typeface="Arial" pitchFamily="34" charset="0"/>
              <a:buChar char="•"/>
            </a:pPr>
            <a:r>
              <a:rPr lang="ca-ES" sz="1600" dirty="0" smtClean="0">
                <a:solidFill>
                  <a:srgbClr val="00B050"/>
                </a:solidFill>
              </a:rPr>
              <a:t>Secretaria Tècnica de l’Acord Cívic. Ajuntament de Barcelona</a:t>
            </a:r>
          </a:p>
          <a:p>
            <a:pPr>
              <a:buFont typeface="Arial" pitchFamily="34" charset="0"/>
              <a:buChar char="•"/>
            </a:pPr>
            <a:r>
              <a:rPr lang="ca-ES" sz="1600" dirty="0" smtClean="0">
                <a:solidFill>
                  <a:srgbClr val="00B050"/>
                </a:solidFill>
              </a:rPr>
              <a:t>Campanyes de comunicació i formació de l’Ajuntament de Barcelona</a:t>
            </a:r>
          </a:p>
          <a:p>
            <a:pPr>
              <a:buFont typeface="Arial" pitchFamily="34" charset="0"/>
              <a:buChar char="•"/>
            </a:pPr>
            <a:r>
              <a:rPr lang="ca-ES" sz="1600" dirty="0" smtClean="0">
                <a:solidFill>
                  <a:srgbClr val="00B050"/>
                </a:solidFill>
              </a:rPr>
              <a:t>Servei d’atenció i relació amb els contribuents de l’oficina de la </a:t>
            </a:r>
            <a:r>
              <a:rPr lang="ca-ES" sz="1600" dirty="0" err="1" smtClean="0">
                <a:solidFill>
                  <a:srgbClr val="00B050"/>
                </a:solidFill>
              </a:rPr>
              <a:t>TMTR</a:t>
            </a:r>
            <a:endParaRPr lang="ca-ES" sz="1600" dirty="0" smtClean="0">
              <a:solidFill>
                <a:srgbClr val="00B050"/>
              </a:solidFill>
            </a:endParaRPr>
          </a:p>
          <a:p>
            <a:pPr>
              <a:buFont typeface="Arial" charset="0"/>
              <a:buChar char="•"/>
            </a:pPr>
            <a:endParaRPr lang="ca-ES" sz="1400" b="1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endParaRPr lang="ca-ES" sz="1400" b="1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endParaRPr lang="ca-ES" sz="1400" b="1" dirty="0">
              <a:latin typeface="Calibri" pitchFamily="34" charset="0"/>
            </a:endParaRPr>
          </a:p>
          <a:p>
            <a:endParaRPr lang="es-ES" sz="1400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endParaRPr lang="ca-ES" sz="12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642910" y="1500174"/>
            <a:ext cx="7786742" cy="4714908"/>
          </a:xfrm>
        </p:spPr>
        <p:txBody>
          <a:bodyPr>
            <a:normAutofit fontScale="92500" lnSpcReduction="10000"/>
          </a:bodyPr>
          <a:lstStyle/>
          <a:p>
            <a:endParaRPr lang="ca-ES" sz="2000" b="1" dirty="0" smtClean="0">
              <a:solidFill>
                <a:srgbClr val="00B050"/>
              </a:solidFill>
            </a:endParaRPr>
          </a:p>
          <a:p>
            <a:r>
              <a:rPr lang="ca-ES" sz="2000" b="1" dirty="0" smtClean="0">
                <a:solidFill>
                  <a:srgbClr val="00B050"/>
                </a:solidFill>
              </a:rPr>
              <a:t>Gestió de Punts Verds de Barri de BCN (16)</a:t>
            </a:r>
          </a:p>
          <a:p>
            <a:r>
              <a:rPr lang="ca-ES" sz="2000" b="1" dirty="0" smtClean="0">
                <a:solidFill>
                  <a:srgbClr val="00B050"/>
                </a:solidFill>
              </a:rPr>
              <a:t>Gestió dels Punts Verds Mòbils i Punt Verd Escolar de BCN (8+1)</a:t>
            </a:r>
          </a:p>
          <a:p>
            <a:r>
              <a:rPr lang="ca-ES" sz="2000" b="1" dirty="0" smtClean="0">
                <a:solidFill>
                  <a:srgbClr val="00B050"/>
                </a:solidFill>
              </a:rPr>
              <a:t>Gestió de Instal·lacions solars fotovoltaiques de BCN (35)</a:t>
            </a:r>
          </a:p>
          <a:p>
            <a:r>
              <a:rPr lang="ca-ES" sz="2000" b="1" dirty="0" smtClean="0">
                <a:solidFill>
                  <a:srgbClr val="00B050"/>
                </a:solidFill>
              </a:rPr>
              <a:t>Gestió de la Pèrgola fotovoltaica del Fòrum de BCN (1)</a:t>
            </a:r>
            <a:endParaRPr lang="ca-ES" sz="2000" dirty="0" smtClean="0"/>
          </a:p>
          <a:p>
            <a:r>
              <a:rPr lang="ca-ES" sz="2000" b="1" dirty="0" smtClean="0">
                <a:solidFill>
                  <a:srgbClr val="00B050"/>
                </a:solidFill>
              </a:rPr>
              <a:t>Consultoria ambiental</a:t>
            </a:r>
          </a:p>
          <a:p>
            <a:r>
              <a:rPr lang="ca-ES" sz="2000" b="1" dirty="0" smtClean="0">
                <a:solidFill>
                  <a:srgbClr val="00B050"/>
                </a:solidFill>
              </a:rPr>
              <a:t>Assessorament integral jurídic i tècnic en tots els àmbits relacionats  amb la gestió i tractament dels residus municipals.</a:t>
            </a:r>
          </a:p>
          <a:p>
            <a:r>
              <a:rPr lang="ca-ES" sz="2000" b="1" dirty="0" smtClean="0">
                <a:solidFill>
                  <a:srgbClr val="00B050"/>
                </a:solidFill>
              </a:rPr>
              <a:t>Projectes d’Assessoria Ambiental</a:t>
            </a:r>
          </a:p>
          <a:p>
            <a:r>
              <a:rPr lang="ca-ES" sz="2000" b="1" dirty="0" smtClean="0">
                <a:solidFill>
                  <a:srgbClr val="00B050"/>
                </a:solidFill>
              </a:rPr>
              <a:t>Servei d’inspecció i control de la recollida comercial de BCN</a:t>
            </a:r>
          </a:p>
          <a:p>
            <a:r>
              <a:rPr lang="ca-ES" sz="2000" b="1" dirty="0" smtClean="0">
                <a:solidFill>
                  <a:srgbClr val="00B050"/>
                </a:solidFill>
              </a:rPr>
              <a:t>Secretaria Tècnica de l’Acord Cívic. Ajuntament de Barcelona</a:t>
            </a:r>
          </a:p>
          <a:p>
            <a:r>
              <a:rPr lang="ca-ES" sz="2000" b="1" dirty="0" smtClean="0">
                <a:solidFill>
                  <a:srgbClr val="00B050"/>
                </a:solidFill>
              </a:rPr>
              <a:t>Campanyes de comunicació i formació de l’Ajuntament de Barcelona</a:t>
            </a:r>
          </a:p>
          <a:p>
            <a:r>
              <a:rPr lang="ca-ES" sz="2000" b="1" dirty="0" smtClean="0">
                <a:solidFill>
                  <a:srgbClr val="00B050"/>
                </a:solidFill>
              </a:rPr>
              <a:t>Servei d’atenció i relació amb els contribuents de l’oficina de la </a:t>
            </a:r>
            <a:r>
              <a:rPr lang="ca-ES" sz="2000" b="1" dirty="0" err="1" smtClean="0">
                <a:solidFill>
                  <a:srgbClr val="00B050"/>
                </a:solidFill>
              </a:rPr>
              <a:t>TMTR</a:t>
            </a:r>
            <a:endParaRPr lang="ca-ES" sz="2000" b="1" dirty="0" smtClean="0">
              <a:solidFill>
                <a:srgbClr val="00B050"/>
              </a:solidFill>
            </a:endParaRPr>
          </a:p>
          <a:p>
            <a:pPr>
              <a:buNone/>
            </a:pPr>
            <a:endParaRPr lang="ca-ES" sz="1600" dirty="0" smtClean="0">
              <a:solidFill>
                <a:srgbClr val="00B050"/>
              </a:solidFill>
            </a:endParaRPr>
          </a:p>
          <a:p>
            <a:pPr>
              <a:buNone/>
            </a:pPr>
            <a:r>
              <a:rPr lang="ca-ES" sz="1600" dirty="0" smtClean="0">
                <a:solidFill>
                  <a:srgbClr val="00B050"/>
                </a:solidFill>
              </a:rPr>
              <a:t> 	</a:t>
            </a:r>
            <a:endParaRPr lang="ca-ES" sz="1600" dirty="0">
              <a:solidFill>
                <a:srgbClr val="00B05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214282" y="2714620"/>
            <a:ext cx="8929718" cy="250033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s-ES" sz="4400" b="1" dirty="0" err="1" smtClean="0">
                <a:solidFill>
                  <a:schemeClr val="bg1"/>
                </a:solidFill>
              </a:rPr>
              <a:t>INSTAL·LACIONS</a:t>
            </a:r>
            <a:r>
              <a:rPr lang="es-ES" sz="4400" b="1" dirty="0" smtClean="0">
                <a:solidFill>
                  <a:schemeClr val="bg1"/>
                </a:solidFill>
              </a:rPr>
              <a:t> </a:t>
            </a:r>
            <a:r>
              <a:rPr lang="es-ES" sz="4400" b="1" dirty="0" err="1" smtClean="0">
                <a:solidFill>
                  <a:schemeClr val="bg1"/>
                </a:solidFill>
              </a:rPr>
              <a:t>SOLARS</a:t>
            </a:r>
            <a:r>
              <a:rPr lang="es-ES" sz="4400" b="1" dirty="0" smtClean="0">
                <a:solidFill>
                  <a:schemeClr val="bg1"/>
                </a:solidFill>
              </a:rPr>
              <a:t> </a:t>
            </a:r>
            <a:r>
              <a:rPr lang="es-ES" sz="4400" b="1" dirty="0" err="1" smtClean="0">
                <a:solidFill>
                  <a:schemeClr val="bg1"/>
                </a:solidFill>
              </a:rPr>
              <a:t>FOTOVOLTAIQUES</a:t>
            </a:r>
            <a:endParaRPr lang="ca-ES" sz="4400" b="1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ca-ES" sz="4000" b="1" dirty="0" smtClean="0">
              <a:solidFill>
                <a:schemeClr val="bg1"/>
              </a:solidFill>
            </a:endParaRPr>
          </a:p>
          <a:p>
            <a:pPr lvl="0" algn="ctr">
              <a:buNone/>
            </a:pPr>
            <a:r>
              <a:rPr lang="ca-ES" sz="4000" b="1" dirty="0" smtClean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endParaRPr lang="ca-ES" sz="4000" b="1" dirty="0" smtClean="0">
              <a:solidFill>
                <a:schemeClr val="bg1"/>
              </a:solidFill>
            </a:endParaRPr>
          </a:p>
          <a:p>
            <a:endParaRPr lang="ca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914400" y="214290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es-ES" sz="3100" dirty="0" smtClean="0">
                <a:solidFill>
                  <a:srgbClr val="CCFFFF"/>
                </a:solidFill>
                <a:latin typeface="Franklin Gothic Heavy" pitchFamily="34" charset="0"/>
              </a:rPr>
              <a:t/>
            </a:r>
            <a:br>
              <a:rPr lang="es-ES" sz="3100" dirty="0" smtClean="0">
                <a:solidFill>
                  <a:srgbClr val="CCFFFF"/>
                </a:solidFill>
                <a:latin typeface="Franklin Gothic Heavy" pitchFamily="34" charset="0"/>
              </a:rPr>
            </a:br>
            <a:r>
              <a:rPr lang="es-ES" sz="3100" dirty="0" smtClean="0">
                <a:solidFill>
                  <a:srgbClr val="CCFFFF"/>
                </a:solidFill>
                <a:latin typeface="Franklin Gothic Heavy" pitchFamily="34" charset="0"/>
              </a:rPr>
              <a:t/>
            </a:r>
            <a:br>
              <a:rPr lang="es-ES" sz="3100" dirty="0" smtClean="0">
                <a:solidFill>
                  <a:srgbClr val="CCFFFF"/>
                </a:solidFill>
                <a:latin typeface="Franklin Gothic Heavy" pitchFamily="34" charset="0"/>
              </a:rPr>
            </a:br>
            <a:r>
              <a:rPr lang="en-US" dirty="0" smtClean="0">
                <a:solidFill>
                  <a:srgbClr val="00642D"/>
                </a:solidFill>
                <a:latin typeface="Book Antiqua" pitchFamily="18" charset="0"/>
              </a:rPr>
              <a:t/>
            </a:r>
            <a:br>
              <a:rPr lang="en-US" dirty="0" smtClean="0">
                <a:solidFill>
                  <a:srgbClr val="00642D"/>
                </a:solidFill>
                <a:latin typeface="Book Antiqua" pitchFamily="18" charset="0"/>
              </a:rPr>
            </a:br>
            <a:r>
              <a:rPr lang="ca-ES" sz="2200" b="1" dirty="0" smtClean="0">
                <a:solidFill>
                  <a:srgbClr val="00642D"/>
                </a:solidFill>
              </a:rPr>
              <a:t>Es gestionen un total de 36 instal·lacions arreu de Barcelona</a:t>
            </a:r>
            <a:r>
              <a:rPr lang="es-ES" sz="4800" dirty="0" smtClean="0">
                <a:latin typeface="Calibri" pitchFamily="34" charset="0"/>
              </a:rPr>
              <a:t/>
            </a:r>
            <a:br>
              <a:rPr lang="es-ES" sz="4800" dirty="0" smtClean="0">
                <a:latin typeface="Calibri" pitchFamily="34" charset="0"/>
              </a:rPr>
            </a:br>
            <a:endParaRPr lang="ca-ES" dirty="0"/>
          </a:p>
        </p:txBody>
      </p:sp>
      <p:graphicFrame>
        <p:nvGraphicFramePr>
          <p:cNvPr id="11" name="10 Tabla"/>
          <p:cNvGraphicFramePr>
            <a:graphicFrameLocks noGrp="1"/>
          </p:cNvGraphicFramePr>
          <p:nvPr/>
        </p:nvGraphicFramePr>
        <p:xfrm>
          <a:off x="571472" y="1485055"/>
          <a:ext cx="7929618" cy="4920487"/>
        </p:xfrm>
        <a:graphic>
          <a:graphicData uri="http://schemas.openxmlformats.org/drawingml/2006/table">
            <a:tbl>
              <a:tblPr/>
              <a:tblGrid>
                <a:gridCol w="3184846"/>
                <a:gridCol w="909956"/>
                <a:gridCol w="3054853"/>
                <a:gridCol w="779963"/>
              </a:tblGrid>
              <a:tr h="635568">
                <a:tc>
                  <a:txBody>
                    <a:bodyPr/>
                    <a:lstStyle/>
                    <a:p>
                      <a:pPr algn="ctr" fontAlgn="b"/>
                      <a:r>
                        <a:rPr lang="ca-ES" sz="20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 </a:t>
                      </a:r>
                      <a:r>
                        <a:rPr lang="ca-ES" sz="16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INSTAL·LACIÓ Especial i</a:t>
                      </a:r>
                      <a:r>
                        <a:rPr lang="ca-ES" sz="1600" b="0" i="0" u="none" strike="noStrike" baseline="0" dirty="0" smtClean="0">
                          <a:solidFill>
                            <a:schemeClr val="tx1"/>
                          </a:solidFill>
                          <a:latin typeface="Arial"/>
                        </a:rPr>
                        <a:t> Tipus A</a:t>
                      </a:r>
                      <a:endParaRPr lang="ca-ES" sz="16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20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kWh </a:t>
                      </a:r>
                      <a:r>
                        <a:rPr lang="ca-ES" sz="12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2009</a:t>
                      </a:r>
                      <a:endParaRPr lang="ca-ES" sz="12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20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 </a:t>
                      </a:r>
                      <a:r>
                        <a:rPr lang="ca-ES" sz="2000" b="0" i="0" u="none" strike="noStrike" smtClean="0">
                          <a:solidFill>
                            <a:schemeClr val="tx1"/>
                          </a:solidFill>
                          <a:latin typeface="Arial"/>
                        </a:rPr>
                        <a:t>   </a:t>
                      </a:r>
                      <a:r>
                        <a:rPr lang="ca-ES" sz="1600" b="0" i="0" u="none" strike="noStrike" smtClean="0">
                          <a:solidFill>
                            <a:schemeClr val="tx1"/>
                          </a:solidFill>
                          <a:latin typeface="Arial"/>
                        </a:rPr>
                        <a:t>INSTAL·LACIÓ TIPUS B</a:t>
                      </a:r>
                      <a:endParaRPr lang="ca-ES" sz="1600" b="0" i="0" u="none" strike="noStrike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5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 </a:t>
                      </a:r>
                      <a:endParaRPr lang="ca-ES" sz="500" b="0" i="0" u="none" strike="noStrike" dirty="0" smtClean="0">
                        <a:solidFill>
                          <a:schemeClr val="tx1"/>
                        </a:solidFill>
                        <a:latin typeface="Arial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20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 kWh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2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2009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a-ES" sz="5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45053">
                <a:tc>
                  <a:txBody>
                    <a:bodyPr/>
                    <a:lstStyle/>
                    <a:p>
                      <a:pPr algn="ctr" fontAlgn="b"/>
                      <a:r>
                        <a:rPr lang="ca-ES" sz="1600" b="0" i="0" u="none" strike="noStrike" smtClean="0">
                          <a:solidFill>
                            <a:schemeClr val="tx1"/>
                          </a:solidFill>
                          <a:latin typeface="Arial"/>
                        </a:rPr>
                        <a:t>Especial</a:t>
                      </a:r>
                      <a:endParaRPr lang="ca-ES" sz="1600" b="0" i="0" u="none" strike="noStrike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a-ES" sz="14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CC </a:t>
                      </a:r>
                      <a:r>
                        <a:rPr lang="ca-ES" sz="1400" b="0" i="0" u="none" strike="noStrike" err="1">
                          <a:solidFill>
                            <a:srgbClr val="00642D"/>
                          </a:solidFill>
                          <a:latin typeface="Arial"/>
                        </a:rPr>
                        <a:t>Sandaru</a:t>
                      </a:r>
                      <a:endParaRPr lang="ca-ES" sz="1400" b="0" i="0" u="none" strike="noStrike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latin typeface="Arial"/>
                        </a:rPr>
                        <a:t>22.247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5014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b="0" i="0" u="none" strike="noStrike" smtClean="0">
                          <a:solidFill>
                            <a:srgbClr val="00642D"/>
                          </a:solidFill>
                          <a:latin typeface="Arial"/>
                        </a:rPr>
                        <a:t>Pèrgola</a:t>
                      </a:r>
                      <a:r>
                        <a:rPr lang="ca-ES" sz="1400" b="0" i="0" u="none" strike="noStrike" baseline="0" smtClean="0">
                          <a:solidFill>
                            <a:srgbClr val="00642D"/>
                          </a:solidFill>
                          <a:latin typeface="Arial"/>
                        </a:rPr>
                        <a:t> del Fòrum</a:t>
                      </a:r>
                      <a:endParaRPr lang="ca-ES" sz="1400" b="0" i="0" u="none" strike="noStrike" smtClean="0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b="0" i="0" u="none" strike="noStrike" smtClean="0">
                          <a:solidFill>
                            <a:srgbClr val="00642D"/>
                          </a:solidFill>
                          <a:latin typeface="Arial"/>
                        </a:rPr>
                        <a:t>431.025</a:t>
                      </a:r>
                    </a:p>
                  </a:txBody>
                  <a:tcPr marL="4806" marR="4806" marT="4806" marB="0" anchor="ctr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Masia de </a:t>
                      </a:r>
                      <a:r>
                        <a:rPr lang="ca-ES" sz="1400" b="0" i="0" u="none" strike="noStrike" err="1">
                          <a:solidFill>
                            <a:srgbClr val="00642D"/>
                          </a:solidFill>
                          <a:latin typeface="Arial"/>
                        </a:rPr>
                        <a:t>Can</a:t>
                      </a:r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 Cadena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9.163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15014"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 baseline="0" smtClean="0">
                          <a:solidFill>
                            <a:schemeClr val="tx1"/>
                          </a:solidFill>
                          <a:latin typeface="Arial"/>
                        </a:rPr>
                        <a:t>TIPUS  A</a:t>
                      </a:r>
                      <a:endParaRPr lang="ca-ES" sz="1400" b="0" i="0" u="none" strike="noStrike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a-ES" sz="1400" b="0" i="0" u="none" strike="noStrike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4806" marR="4806" marT="4806" marB="0" anchor="ctr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Centre Cívic </a:t>
                      </a:r>
                      <a:r>
                        <a:rPr lang="ca-ES" sz="1400" b="0" i="0" u="none" strike="noStrike" err="1">
                          <a:solidFill>
                            <a:srgbClr val="00642D"/>
                          </a:solidFill>
                          <a:latin typeface="Arial"/>
                        </a:rPr>
                        <a:t>Carmel</a:t>
                      </a:r>
                      <a:endParaRPr lang="ca-ES" sz="1400" b="0" i="0" u="none" strike="noStrike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9.041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2447"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Casa Consistorial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107.119</a:t>
                      </a:r>
                    </a:p>
                  </a:txBody>
                  <a:tcPr marL="4806" marR="4806" marT="4806" marB="0" anchor="ctr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Pèrgola de Bon Pastor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112.548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15014"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Pèrgola de Vallbona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32.240</a:t>
                      </a:r>
                    </a:p>
                  </a:txBody>
                  <a:tcPr marL="4806" marR="4806" marT="4806" marB="0" anchor="ctr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Centre </a:t>
                      </a:r>
                      <a:r>
                        <a:rPr lang="ca-ES" sz="1400" b="0" i="0" u="none" strike="noStrike" err="1">
                          <a:solidFill>
                            <a:srgbClr val="00642D"/>
                          </a:solidFill>
                          <a:latin typeface="Arial"/>
                        </a:rPr>
                        <a:t>OSI</a:t>
                      </a:r>
                      <a:endParaRPr lang="ca-ES" sz="1400" b="0" i="0" u="none" strike="noStrike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7.231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5014"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 err="1">
                          <a:solidFill>
                            <a:srgbClr val="00642D"/>
                          </a:solidFill>
                          <a:latin typeface="Arial"/>
                        </a:rPr>
                        <a:t>CEIP</a:t>
                      </a:r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 </a:t>
                      </a:r>
                      <a:r>
                        <a:rPr lang="ca-ES" sz="1400" b="0" i="0" u="none" strike="noStrike" err="1">
                          <a:solidFill>
                            <a:srgbClr val="00642D"/>
                          </a:solidFill>
                          <a:latin typeface="Arial"/>
                        </a:rPr>
                        <a:t>Taber</a:t>
                      </a:r>
                      <a:endParaRPr lang="ca-ES" sz="1400" b="0" i="0" u="none" strike="noStrike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37.337</a:t>
                      </a:r>
                    </a:p>
                  </a:txBody>
                  <a:tcPr marL="4806" marR="4806" marT="4806" marB="0" anchor="ctr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CC </a:t>
                      </a:r>
                      <a:r>
                        <a:rPr lang="ca-ES" sz="1400" b="0" i="0" u="none" strike="noStrike" err="1">
                          <a:solidFill>
                            <a:srgbClr val="00642D"/>
                          </a:solidFill>
                          <a:latin typeface="Arial"/>
                        </a:rPr>
                        <a:t>Anníbal</a:t>
                      </a:r>
                      <a:endParaRPr lang="ca-ES" sz="1400" b="0" i="0" u="none" strike="noStrike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11.764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15014"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 err="1">
                          <a:solidFill>
                            <a:srgbClr val="00642D"/>
                          </a:solidFill>
                          <a:latin typeface="Arial"/>
                        </a:rPr>
                        <a:t>CEIP</a:t>
                      </a:r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 Font d'en Fargas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8.350</a:t>
                      </a:r>
                    </a:p>
                  </a:txBody>
                  <a:tcPr marL="4806" marR="4806" marT="4806" marB="0" anchor="ctr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CC El Sortidor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7.335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5014"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 err="1">
                          <a:solidFill>
                            <a:srgbClr val="00642D"/>
                          </a:solidFill>
                          <a:latin typeface="Arial"/>
                        </a:rPr>
                        <a:t>CEIP</a:t>
                      </a:r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 Costa Llobera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8.698</a:t>
                      </a:r>
                    </a:p>
                  </a:txBody>
                  <a:tcPr marL="4806" marR="4806" marT="4806" marB="0" anchor="ctr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Illa Philips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16.356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15014"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Biblioteca Can Fabra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6.945</a:t>
                      </a:r>
                    </a:p>
                  </a:txBody>
                  <a:tcPr marL="4806" marR="4806" marT="4806" marB="0" anchor="ctr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Casal Vall </a:t>
                      </a:r>
                      <a:r>
                        <a:rPr lang="ca-ES" sz="1400" b="0" i="0" u="none" strike="noStrike" err="1">
                          <a:solidFill>
                            <a:srgbClr val="00642D"/>
                          </a:solidFill>
                          <a:latin typeface="Arial"/>
                        </a:rPr>
                        <a:t>d'Hebron</a:t>
                      </a:r>
                      <a:endParaRPr lang="ca-ES" sz="1400" b="0" i="0" u="none" strike="noStrike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13.534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501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IES M. Joan Manuel Zafra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9.332</a:t>
                      </a:r>
                    </a:p>
                  </a:txBody>
                  <a:tcPr marL="4806" marR="4806" marT="4806" marB="0" anchor="ctr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Casal de Navàs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6.885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32447"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IES M. Anna Gironella de Mundet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11.046</a:t>
                      </a:r>
                    </a:p>
                  </a:txBody>
                  <a:tcPr marL="4806" marR="4806" marT="4806" marB="0" anchor="ctr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Seu districte Les Corts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3.714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5014"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IES M. Pont del Dragó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9.434</a:t>
                      </a:r>
                    </a:p>
                  </a:txBody>
                  <a:tcPr marL="4806" marR="4806" marT="4806" marB="0" anchor="ctr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Edifici SUMA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6.705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3244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IES M. Bosc de Montjuïc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8.042</a:t>
                      </a:r>
                    </a:p>
                  </a:txBody>
                  <a:tcPr marL="4806" marR="4806" marT="4806" marB="0" anchor="ctr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Escola Adults </a:t>
                      </a:r>
                      <a:r>
                        <a:rPr lang="ca-ES" sz="1400" b="0" i="0" u="none" strike="noStrike" err="1">
                          <a:solidFill>
                            <a:srgbClr val="00642D"/>
                          </a:solidFill>
                          <a:latin typeface="Arial"/>
                        </a:rPr>
                        <a:t>Barceloneta</a:t>
                      </a:r>
                      <a:endParaRPr lang="ca-ES" sz="1400" b="0" i="0" u="none" strike="noStrike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8.653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5014"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IES M. Narcís Monturiol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6.285</a:t>
                      </a:r>
                    </a:p>
                  </a:txBody>
                  <a:tcPr marL="4806" marR="4806" marT="4806" marB="0" anchor="ctr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Casa </a:t>
                      </a:r>
                      <a:r>
                        <a:rPr lang="ca-ES" sz="1400" b="0" i="0" u="none" strike="noStrike" err="1">
                          <a:solidFill>
                            <a:srgbClr val="00642D"/>
                          </a:solidFill>
                          <a:latin typeface="Arial"/>
                        </a:rPr>
                        <a:t>Elizalde</a:t>
                      </a:r>
                      <a:endParaRPr lang="ca-ES" sz="1400" b="0" i="0" u="none" strike="noStrike">
                        <a:solidFill>
                          <a:srgbClr val="00642D"/>
                        </a:solidFill>
                        <a:latin typeface="Arial"/>
                      </a:endParaRP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4.060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32447"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IES M. Serrat i Bonastre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4.995</a:t>
                      </a:r>
                    </a:p>
                  </a:txBody>
                  <a:tcPr marL="4806" marR="4806" marT="4806" marB="0" anchor="ctr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Biblioteca Vapor Vell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14.592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2447"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IES M. Ferran Tallada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9.732</a:t>
                      </a:r>
                    </a:p>
                  </a:txBody>
                  <a:tcPr marL="4806" marR="4806" marT="4806" marB="0" anchor="ctr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CC </a:t>
                      </a:r>
                      <a:r>
                        <a:rPr lang="ca-ES" sz="1400" b="0" i="0" u="none" strike="noStrike" err="1">
                          <a:solidFill>
                            <a:srgbClr val="00642D"/>
                          </a:solidFill>
                          <a:latin typeface="Arial"/>
                        </a:rPr>
                        <a:t>Vàzquez</a:t>
                      </a:r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 Montalbán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22.748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32447"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CEIP M. Escola del Mar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8.130</a:t>
                      </a:r>
                    </a:p>
                  </a:txBody>
                  <a:tcPr marL="4806" marR="4806" marT="4806" marB="0" anchor="ctr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Biblioteca Les Roquetes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17.064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2447"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Illa Fustes Gilabert (Padilla)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2.955</a:t>
                      </a:r>
                    </a:p>
                  </a:txBody>
                  <a:tcPr marL="4806" marR="4806" marT="4806" marB="0" anchor="ctr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Escola Bressol Sant Medir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9.617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15014"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Joan Marsé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a-ES" sz="1400" b="0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9.381</a:t>
                      </a:r>
                    </a:p>
                  </a:txBody>
                  <a:tcPr marL="4806" marR="4806" marT="4806" marB="0" anchor="ctr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>
                          <a:solidFill>
                            <a:srgbClr val="00642D"/>
                          </a:solidFill>
                          <a:latin typeface="Arial"/>
                        </a:rPr>
                        <a:t>Biblioteca Joan Miró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 dirty="0">
                          <a:solidFill>
                            <a:srgbClr val="00642D"/>
                          </a:solidFill>
                          <a:latin typeface="Arial"/>
                        </a:rPr>
                        <a:t>4.346</a:t>
                      </a:r>
                    </a:p>
                  </a:txBody>
                  <a:tcPr marL="4806" marR="4806" marT="4806" marB="0" anchor="b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914400" y="214290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es-ES" sz="3100" dirty="0" smtClean="0">
                <a:solidFill>
                  <a:srgbClr val="CCFFFF"/>
                </a:solidFill>
                <a:latin typeface="Franklin Gothic Heavy" pitchFamily="34" charset="0"/>
              </a:rPr>
              <a:t/>
            </a:r>
            <a:br>
              <a:rPr lang="es-ES" sz="3100" dirty="0" smtClean="0">
                <a:solidFill>
                  <a:srgbClr val="CCFFFF"/>
                </a:solidFill>
                <a:latin typeface="Franklin Gothic Heavy" pitchFamily="34" charset="0"/>
              </a:rPr>
            </a:br>
            <a:r>
              <a:rPr lang="es-ES" sz="3100" dirty="0" smtClean="0">
                <a:solidFill>
                  <a:srgbClr val="CCFFFF"/>
                </a:solidFill>
                <a:latin typeface="Franklin Gothic Heavy" pitchFamily="34" charset="0"/>
              </a:rPr>
              <a:t/>
            </a:r>
            <a:br>
              <a:rPr lang="es-ES" sz="3100" dirty="0" smtClean="0">
                <a:solidFill>
                  <a:srgbClr val="CCFFFF"/>
                </a:solidFill>
                <a:latin typeface="Franklin Gothic Heavy" pitchFamily="34" charset="0"/>
              </a:rPr>
            </a:br>
            <a:r>
              <a:rPr lang="en-US" dirty="0" smtClean="0">
                <a:solidFill>
                  <a:srgbClr val="00642D"/>
                </a:solidFill>
                <a:latin typeface="Book Antiqua" pitchFamily="18" charset="0"/>
              </a:rPr>
              <a:t/>
            </a:r>
            <a:br>
              <a:rPr lang="en-US" dirty="0" smtClean="0">
                <a:solidFill>
                  <a:srgbClr val="00642D"/>
                </a:solidFill>
                <a:latin typeface="Book Antiqua" pitchFamily="18" charset="0"/>
              </a:rPr>
            </a:br>
            <a:r>
              <a:rPr lang="ca-ES" sz="2200" b="1" dirty="0" smtClean="0">
                <a:solidFill>
                  <a:srgbClr val="00642D"/>
                </a:solidFill>
              </a:rPr>
              <a:t>36 instal·lacions arreu de Barcelona</a:t>
            </a:r>
            <a:r>
              <a:rPr lang="es-ES" sz="4800" dirty="0" smtClean="0">
                <a:latin typeface="Calibri" pitchFamily="34" charset="0"/>
              </a:rPr>
              <a:t/>
            </a:r>
            <a:br>
              <a:rPr lang="es-ES" sz="4800" dirty="0" smtClean="0">
                <a:latin typeface="Calibri" pitchFamily="34" charset="0"/>
              </a:rPr>
            </a:br>
            <a:endParaRPr lang="ca-E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7 Imagen" descr="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562" y="1428736"/>
            <a:ext cx="3786214" cy="2143140"/>
          </a:xfrm>
          <a:prstGeom prst="rect">
            <a:avLst/>
          </a:prstGeom>
        </p:spPr>
      </p:pic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3857628"/>
            <a:ext cx="3786213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Rectángulo"/>
          <p:cNvSpPr/>
          <p:nvPr/>
        </p:nvSpPr>
        <p:spPr>
          <a:xfrm>
            <a:off x="5286380" y="3500438"/>
            <a:ext cx="2097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 smtClean="0">
                <a:solidFill>
                  <a:srgbClr val="00642D"/>
                </a:solidFill>
              </a:rPr>
              <a:t>Biblioteca Illa Philips</a:t>
            </a:r>
            <a:endParaRPr lang="ca-ES" dirty="0">
              <a:solidFill>
                <a:srgbClr val="00642D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571604" y="6000768"/>
            <a:ext cx="2359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 smtClean="0">
                <a:solidFill>
                  <a:srgbClr val="00642D"/>
                </a:solidFill>
              </a:rPr>
              <a:t>Centre Cívic del </a:t>
            </a:r>
            <a:r>
              <a:rPr lang="ca-ES" dirty="0" err="1" smtClean="0">
                <a:solidFill>
                  <a:srgbClr val="00642D"/>
                </a:solidFill>
              </a:rPr>
              <a:t>Carmel</a:t>
            </a:r>
            <a:endParaRPr lang="ca-ES" dirty="0">
              <a:solidFill>
                <a:srgbClr val="00642D"/>
              </a:solidFill>
            </a:endParaRPr>
          </a:p>
        </p:txBody>
      </p:sp>
      <p:pic>
        <p:nvPicPr>
          <p:cNvPr id="171010" name="Picture 2" descr="http://barcelonaenergia.dyndns.org/media/images/edificis/3/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786" y="3857628"/>
            <a:ext cx="3595688" cy="2128837"/>
          </a:xfrm>
          <a:prstGeom prst="rect">
            <a:avLst/>
          </a:prstGeom>
          <a:noFill/>
        </p:spPr>
      </p:pic>
      <p:sp>
        <p:nvSpPr>
          <p:cNvPr id="13" name="12 Rectángulo"/>
          <p:cNvSpPr/>
          <p:nvPr/>
        </p:nvSpPr>
        <p:spPr>
          <a:xfrm>
            <a:off x="5500694" y="6000768"/>
            <a:ext cx="1890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 smtClean="0">
                <a:solidFill>
                  <a:srgbClr val="00642D"/>
                </a:solidFill>
              </a:rPr>
              <a:t>Pèrgola del Fòrum</a:t>
            </a:r>
            <a:endParaRPr lang="ca-ES" dirty="0">
              <a:solidFill>
                <a:srgbClr val="00642D"/>
              </a:solidFill>
            </a:endParaRPr>
          </a:p>
        </p:txBody>
      </p:sp>
      <p:pic>
        <p:nvPicPr>
          <p:cNvPr id="171012" name="Picture 4" descr="http://barcelonaenergia.dyndns.org/media/images/edificis/17/escola_bresso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786" y="1428736"/>
            <a:ext cx="3524250" cy="2138360"/>
          </a:xfrm>
          <a:prstGeom prst="rect">
            <a:avLst/>
          </a:prstGeom>
          <a:noFill/>
        </p:spPr>
      </p:pic>
      <p:sp>
        <p:nvSpPr>
          <p:cNvPr id="14" name="13 Rectángulo"/>
          <p:cNvSpPr/>
          <p:nvPr/>
        </p:nvSpPr>
        <p:spPr>
          <a:xfrm>
            <a:off x="1428728" y="3500438"/>
            <a:ext cx="2574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 smtClean="0">
                <a:solidFill>
                  <a:srgbClr val="00642D"/>
                </a:solidFill>
              </a:rPr>
              <a:t>Escola Bressol Sant Medir</a:t>
            </a:r>
            <a:endParaRPr lang="ca-ES" dirty="0">
              <a:solidFill>
                <a:srgbClr val="00642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:\OT Publica\VARIS\Arias\PPOINT MA CLAVERO\quadre color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8" name="9 Imagen" descr="Pergola 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500042"/>
            <a:ext cx="8143932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rmAutofit fontScale="90000"/>
          </a:bodyPr>
          <a:lstStyle/>
          <a:p>
            <a:r>
              <a:rPr lang="es-ES" sz="3100" smtClean="0">
                <a:solidFill>
                  <a:srgbClr val="CCFFFF"/>
                </a:solidFill>
                <a:latin typeface="Franklin Gothic Heavy" pitchFamily="34" charset="0"/>
              </a:rPr>
              <a:t/>
            </a:r>
            <a:br>
              <a:rPr lang="es-ES" sz="3100" smtClean="0">
                <a:solidFill>
                  <a:srgbClr val="CCFFFF"/>
                </a:solidFill>
                <a:latin typeface="Franklin Gothic Heavy" pitchFamily="34" charset="0"/>
              </a:rPr>
            </a:br>
            <a:r>
              <a:rPr lang="es-ES" sz="3100" smtClean="0">
                <a:solidFill>
                  <a:srgbClr val="CCFFFF"/>
                </a:solidFill>
                <a:latin typeface="Franklin Gothic Heavy" pitchFamily="34" charset="0"/>
              </a:rPr>
              <a:t/>
            </a:r>
            <a:br>
              <a:rPr lang="es-ES" sz="3100" smtClean="0">
                <a:solidFill>
                  <a:srgbClr val="CCFFFF"/>
                </a:solidFill>
                <a:latin typeface="Franklin Gothic Heavy" pitchFamily="34" charset="0"/>
              </a:rPr>
            </a:br>
            <a:r>
              <a:rPr lang="es-ES" sz="3100" smtClean="0">
                <a:solidFill>
                  <a:srgbClr val="CCFFFF"/>
                </a:solidFill>
                <a:latin typeface="Franklin Gothic Heavy" pitchFamily="34" charset="0"/>
              </a:rPr>
              <a:t>Gestió de Instal·lacions solars fotovoltaiques</a:t>
            </a:r>
            <a:r>
              <a:rPr lang="es-ES" sz="3100" smtClean="0">
                <a:solidFill>
                  <a:srgbClr val="CCFFFF"/>
                </a:solidFill>
                <a:latin typeface="Book Antiqua" pitchFamily="18" charset="0"/>
              </a:rPr>
              <a:t> </a:t>
            </a:r>
            <a:r>
              <a:rPr lang="en-US" smtClean="0">
                <a:solidFill>
                  <a:srgbClr val="CCFFFF"/>
                </a:solidFill>
                <a:latin typeface="Book Antiqua" pitchFamily="18" charset="0"/>
              </a:rPr>
              <a:t/>
            </a:r>
            <a:br>
              <a:rPr lang="en-US" smtClean="0">
                <a:solidFill>
                  <a:srgbClr val="CCFFFF"/>
                </a:solidFill>
                <a:latin typeface="Book Antiqua" pitchFamily="18" charset="0"/>
              </a:rPr>
            </a:br>
            <a:r>
              <a:rPr lang="ca-ES" sz="2200" b="1" smtClean="0">
                <a:solidFill>
                  <a:srgbClr val="CCFFFF"/>
                </a:solidFill>
              </a:rPr>
              <a:t>Es gestionen un total de 36 instal·lacions arreu de Barcelona</a:t>
            </a:r>
            <a:r>
              <a:rPr lang="es-ES" sz="4800" smtClean="0">
                <a:latin typeface="Calibri" pitchFamily="34" charset="0"/>
              </a:rPr>
              <a:t/>
            </a:r>
            <a:br>
              <a:rPr lang="es-ES" sz="4800" smtClean="0">
                <a:latin typeface="Calibri" pitchFamily="34" charset="0"/>
              </a:rPr>
            </a:br>
            <a:endParaRPr lang="ca-ES"/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457200" y="1714488"/>
            <a:ext cx="8186766" cy="4411675"/>
          </a:xfrm>
        </p:spPr>
        <p:txBody>
          <a:bodyPr>
            <a:normAutofit/>
          </a:bodyPr>
          <a:lstStyle/>
          <a:p>
            <a:pPr fontAlgn="ctr">
              <a:buNone/>
            </a:pPr>
            <a:r>
              <a:rPr lang="es-ES" b="1" smtClean="0"/>
              <a:t> </a:t>
            </a:r>
          </a:p>
          <a:p>
            <a:pPr fontAlgn="ctr">
              <a:buNone/>
            </a:pPr>
            <a:r>
              <a:rPr lang="es-ES" b="1" smtClean="0">
                <a:solidFill>
                  <a:srgbClr val="CCFFCC"/>
                </a:solidFill>
              </a:rPr>
              <a:t> </a:t>
            </a:r>
          </a:p>
          <a:p>
            <a:pPr fontAlgn="ctr">
              <a:buNone/>
            </a:pPr>
            <a:r>
              <a:rPr lang="es-ES" b="1" err="1" smtClean="0">
                <a:solidFill>
                  <a:srgbClr val="CCFFCC"/>
                </a:solidFill>
              </a:rPr>
              <a:t>Energia</a:t>
            </a:r>
            <a:r>
              <a:rPr lang="es-ES" b="1" smtClean="0">
                <a:solidFill>
                  <a:srgbClr val="CCFFCC"/>
                </a:solidFill>
              </a:rPr>
              <a:t> elèctrica produïda         904.300 kWh </a:t>
            </a:r>
            <a:endParaRPr lang="ca-ES" smtClean="0">
              <a:solidFill>
                <a:srgbClr val="CCFFCC"/>
              </a:solidFill>
            </a:endParaRPr>
          </a:p>
          <a:p>
            <a:pPr fontAlgn="ctr">
              <a:buNone/>
            </a:pPr>
            <a:r>
              <a:rPr lang="es-ES" b="1" smtClean="0">
                <a:solidFill>
                  <a:srgbClr val="CCFFCC"/>
                </a:solidFill>
              </a:rPr>
              <a:t> Facturació elèctrica                      414.654 €</a:t>
            </a:r>
            <a:endParaRPr lang="ca-ES" smtClean="0">
              <a:solidFill>
                <a:srgbClr val="CCFFCC"/>
              </a:solidFill>
            </a:endParaRPr>
          </a:p>
          <a:p>
            <a:pPr fontAlgn="ctr">
              <a:buNone/>
            </a:pPr>
            <a:r>
              <a:rPr lang="fr-FR" b="1" smtClean="0">
                <a:solidFill>
                  <a:srgbClr val="CCFFCC"/>
                </a:solidFill>
              </a:rPr>
              <a:t> Estalvi d'emissions en CO2</a:t>
            </a:r>
            <a:r>
              <a:rPr lang="es-ES" b="1" smtClean="0">
                <a:solidFill>
                  <a:srgbClr val="CCFFCC"/>
                </a:solidFill>
              </a:rPr>
              <a:t>         207.989 </a:t>
            </a:r>
            <a:r>
              <a:rPr lang="fr-FR" b="1" smtClean="0">
                <a:solidFill>
                  <a:srgbClr val="CCFFCC"/>
                </a:solidFill>
              </a:rPr>
              <a:t>kg</a:t>
            </a:r>
            <a:endParaRPr lang="ca-ES" smtClean="0">
              <a:solidFill>
                <a:srgbClr val="CCFFCC"/>
              </a:solidFill>
            </a:endParaRPr>
          </a:p>
          <a:p>
            <a:pPr fontAlgn="ctr">
              <a:buNone/>
            </a:pPr>
            <a:r>
              <a:rPr lang="es-ES" b="1" smtClean="0">
                <a:solidFill>
                  <a:srgbClr val="CCFFCC"/>
                </a:solidFill>
              </a:rPr>
              <a:t> Llars proveïdes                                      268</a:t>
            </a:r>
            <a:endParaRPr lang="ca-ES" smtClean="0">
              <a:solidFill>
                <a:srgbClr val="CCFFCC"/>
              </a:solidFill>
            </a:endParaRPr>
          </a:p>
          <a:p>
            <a:pPr fontAlgn="ctr">
              <a:buNone/>
            </a:pPr>
            <a:r>
              <a:rPr lang="es-ES" b="1" smtClean="0">
                <a:solidFill>
                  <a:srgbClr val="CCFFCC"/>
                </a:solidFill>
              </a:rPr>
              <a:t> Massa forestal equivalent                     80 Ha</a:t>
            </a:r>
          </a:p>
          <a:p>
            <a:pPr>
              <a:buNone/>
            </a:pPr>
            <a:endParaRPr lang="ca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T:\OT Publica\VARIS\Arias\PPOINT MA CLAVERO\Pag Memo Ayunt VER 2_Página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:\OT Publica\VARIS\Arias\PPOINT MA CLAVERO\quadre color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285884"/>
          </a:xfrm>
        </p:spPr>
        <p:txBody>
          <a:bodyPr>
            <a:noAutofit/>
          </a:bodyPr>
          <a:lstStyle/>
          <a:p>
            <a:r>
              <a:rPr lang="ca-ES" sz="2000" b="1" smtClean="0">
                <a:solidFill>
                  <a:srgbClr val="00642D"/>
                </a:solidFill>
              </a:rPr>
              <a:t>             </a:t>
            </a:r>
            <a:br>
              <a:rPr lang="ca-ES" sz="2000" b="1" smtClean="0">
                <a:solidFill>
                  <a:srgbClr val="00642D"/>
                </a:solidFill>
              </a:rPr>
            </a:br>
            <a:r>
              <a:rPr lang="ca-ES" sz="2400" b="1" smtClean="0">
                <a:solidFill>
                  <a:srgbClr val="00642D"/>
                </a:solidFill>
              </a:rPr>
              <a:t/>
            </a:r>
            <a:br>
              <a:rPr lang="ca-ES" sz="2400" b="1" smtClean="0">
                <a:solidFill>
                  <a:srgbClr val="00642D"/>
                </a:solidFill>
              </a:rPr>
            </a:br>
            <a:r>
              <a:rPr lang="ca-ES" sz="2400" b="1" smtClean="0">
                <a:solidFill>
                  <a:srgbClr val="00642D"/>
                </a:solidFill>
              </a:rPr>
              <a:t>                    </a:t>
            </a:r>
            <a:br>
              <a:rPr lang="ca-ES" sz="2400" b="1" smtClean="0">
                <a:solidFill>
                  <a:srgbClr val="00642D"/>
                </a:solidFill>
              </a:rPr>
            </a:br>
            <a:r>
              <a:rPr lang="ca-ES" sz="2400" b="1" smtClean="0">
                <a:solidFill>
                  <a:srgbClr val="00642D"/>
                </a:solidFill>
              </a:rPr>
              <a:t/>
            </a:r>
            <a:br>
              <a:rPr lang="ca-ES" sz="2400" b="1" smtClean="0">
                <a:solidFill>
                  <a:srgbClr val="00642D"/>
                </a:solidFill>
              </a:rPr>
            </a:br>
            <a:endParaRPr lang="ca-ES" sz="2400" b="1">
              <a:solidFill>
                <a:srgbClr val="00642D"/>
              </a:solidFill>
            </a:endParaRPr>
          </a:p>
        </p:txBody>
      </p:sp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642910" y="2643182"/>
            <a:ext cx="7786742" cy="3857652"/>
          </a:xfrm>
        </p:spPr>
        <p:txBody>
          <a:bodyPr>
            <a:normAutofit/>
          </a:bodyPr>
          <a:lstStyle/>
          <a:p>
            <a:endParaRPr lang="ca-ES" sz="2800" b="1" smtClean="0">
              <a:solidFill>
                <a:srgbClr val="00642D"/>
              </a:solidFill>
            </a:endParaRPr>
          </a:p>
          <a:p>
            <a:pPr>
              <a:buNone/>
            </a:pPr>
            <a:endParaRPr lang="ca-ES" sz="2800" b="1" smtClean="0">
              <a:solidFill>
                <a:srgbClr val="00642D"/>
              </a:solidFill>
            </a:endParaRPr>
          </a:p>
        </p:txBody>
      </p:sp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87" y="500042"/>
            <a:ext cx="8115341" cy="585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642918"/>
            <a:ext cx="928694" cy="6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:\OT Publica\VARIS\Arias\PPOINT MA CLAVERO\quadre color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472" y="142852"/>
            <a:ext cx="8229600" cy="1643050"/>
          </a:xfrm>
        </p:spPr>
        <p:txBody>
          <a:bodyPr>
            <a:normAutofit/>
          </a:bodyPr>
          <a:lstStyle/>
          <a:p>
            <a:endParaRPr lang="ca-ES" sz="3600" b="1">
              <a:solidFill>
                <a:schemeClr val="bg1"/>
              </a:solidFill>
            </a:endParaRP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28604"/>
            <a:ext cx="8072494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571472" y="571480"/>
            <a:ext cx="7429552" cy="785818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ca-ES" dirty="0" smtClean="0"/>
              <a:t>             </a:t>
            </a:r>
            <a:r>
              <a:rPr lang="ca-ES" b="1" dirty="0" smtClean="0">
                <a:solidFill>
                  <a:srgbClr val="00642D"/>
                </a:solidFill>
              </a:rPr>
              <a:t>Planta Integral de Residus Municipals de Sant Adrià de Besòs</a:t>
            </a:r>
            <a:endParaRPr lang="ca-ES" b="1" dirty="0">
              <a:solidFill>
                <a:srgbClr val="00642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050" y="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25602"/>
          </a:xfrm>
        </p:spPr>
        <p:txBody>
          <a:bodyPr>
            <a:normAutofit/>
          </a:bodyPr>
          <a:lstStyle/>
          <a:p>
            <a:r>
              <a:rPr lang="ca-ES" sz="3600" b="1" dirty="0" smtClean="0">
                <a:solidFill>
                  <a:schemeClr val="bg1"/>
                </a:solidFill>
              </a:rPr>
              <a:t/>
            </a:r>
            <a:br>
              <a:rPr lang="ca-ES" sz="3600" b="1" dirty="0" smtClean="0">
                <a:solidFill>
                  <a:schemeClr val="bg1"/>
                </a:solidFill>
              </a:rPr>
            </a:br>
            <a:r>
              <a:rPr lang="ca-ES" sz="3600" b="1" dirty="0" smtClean="0">
                <a:solidFill>
                  <a:schemeClr val="bg1"/>
                </a:solidFill>
              </a:rPr>
              <a:t>PLANTA DE VALORITZACIÓ ENERGÈTICA</a:t>
            </a:r>
            <a:endParaRPr lang="ca-ES" sz="3600" b="1" dirty="0">
              <a:solidFill>
                <a:schemeClr val="bg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285984" y="3857628"/>
            <a:ext cx="62151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6000" b="1" dirty="0" smtClean="0">
                <a:solidFill>
                  <a:srgbClr val="00642D"/>
                </a:solidFill>
              </a:rPr>
              <a:t> </a:t>
            </a:r>
            <a:r>
              <a:rPr lang="ca-ES" sz="6000" b="1" dirty="0" smtClean="0">
                <a:solidFill>
                  <a:schemeClr val="bg1"/>
                </a:solidFill>
              </a:rPr>
              <a:t> </a:t>
            </a:r>
            <a:r>
              <a:rPr lang="ca-ES" sz="3600" b="1" dirty="0" smtClean="0">
                <a:solidFill>
                  <a:schemeClr val="bg1"/>
                </a:solidFill>
              </a:rPr>
              <a:t>CONSTRUCCIÓ</a:t>
            </a:r>
            <a:endParaRPr lang="ca-E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2848</TotalTime>
  <Words>2346</Words>
  <Application>Microsoft Office PowerPoint</Application>
  <PresentationFormat>Presentación en pantalla (4:3)</PresentationFormat>
  <Paragraphs>796</Paragraphs>
  <Slides>64</Slides>
  <Notes>61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64</vt:i4>
      </vt:variant>
    </vt:vector>
  </HeadingPairs>
  <TitlesOfParts>
    <vt:vector size="66" baseType="lpstr">
      <vt:lpstr>Tema de Office</vt:lpstr>
      <vt:lpstr>Presentación</vt:lpstr>
      <vt:lpstr>Diapositiva 1</vt:lpstr>
      <vt:lpstr>Diapositiva 2</vt:lpstr>
      <vt:lpstr>Diapositiva 3</vt:lpstr>
      <vt:lpstr>Diapositiva 4</vt:lpstr>
      <vt:lpstr>Activitats  </vt:lpstr>
      <vt:lpstr>Diapositiva 6</vt:lpstr>
      <vt:lpstr>                                     </vt:lpstr>
      <vt:lpstr>Diapositiva 8</vt:lpstr>
      <vt:lpstr> PLANTA DE VALORITZACIÓ ENERGÈTICA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                                     </vt:lpstr>
      <vt:lpstr>PLÀNOL DE PLANTA </vt:lpstr>
      <vt:lpstr>EVOLUCIÓ DELS LÍMITS EMISSIONS</vt:lpstr>
      <vt:lpstr>EVOLUCIÓ DELS LÍMITS EMISSIONS</vt:lpstr>
      <vt:lpstr>CENTRE DE TRACTAMENT DE RESIDUS  METROPOLITANS DE GAVÀ - VILADECANS</vt:lpstr>
      <vt:lpstr>Diapositiva 24</vt:lpstr>
      <vt:lpstr>Diapositiva 25</vt:lpstr>
      <vt:lpstr>Diapositiva 26</vt:lpstr>
      <vt:lpstr>Diapositiva 27</vt:lpstr>
      <vt:lpstr>    Diagrama de procés</vt:lpstr>
      <vt:lpstr>ENVASOS – Producció 2009</vt:lpstr>
      <vt:lpstr>    CAMPA DE DESCÀRREGA </vt:lpstr>
      <vt:lpstr>    PROCÉS DE SELECCIÓ </vt:lpstr>
      <vt:lpstr>    PRODUCTE SELECCIONAT </vt:lpstr>
      <vt:lpstr>Diapositiva 33</vt:lpstr>
      <vt:lpstr>                                     </vt:lpstr>
      <vt:lpstr>Diapositiva 35</vt:lpstr>
      <vt:lpstr>Producció 2009</vt:lpstr>
      <vt:lpstr>Procés de selecció abans de la trituració</vt:lpstr>
      <vt:lpstr>Trituració</vt:lpstr>
      <vt:lpstr>Utilitats</vt:lpstr>
      <vt:lpstr>Diapositiva 40</vt:lpstr>
      <vt:lpstr>                                     </vt:lpstr>
      <vt:lpstr>Diapositiva 42</vt:lpstr>
      <vt:lpstr>                                     </vt:lpstr>
      <vt:lpstr>Diapositiva 44</vt:lpstr>
      <vt:lpstr>Diapositiva 45</vt:lpstr>
      <vt:lpstr>Diapositiva 46</vt:lpstr>
      <vt:lpstr>                                     </vt:lpstr>
      <vt:lpstr>Diapositiva 48</vt:lpstr>
      <vt:lpstr>                                     </vt:lpstr>
      <vt:lpstr>Diapositiva 50</vt:lpstr>
      <vt:lpstr>Diapositiva 51</vt:lpstr>
      <vt:lpstr>Diapositiva 52</vt:lpstr>
      <vt:lpstr>Diapositiva 53</vt:lpstr>
      <vt:lpstr>                                     </vt:lpstr>
      <vt:lpstr>Diapositiva 55</vt:lpstr>
      <vt:lpstr>          MÒDUL DE RECEPCIÓ DE FIBROCIMENT</vt:lpstr>
      <vt:lpstr>          MÒDUL DE RECEPCIÓ DE FIBROCIMENT</vt:lpstr>
      <vt:lpstr>Diapositiva 58</vt:lpstr>
      <vt:lpstr>Diapositiva 59</vt:lpstr>
      <vt:lpstr>Diapositiva 60</vt:lpstr>
      <vt:lpstr>   Es gestionen un total de 36 instal·lacions arreu de Barcelona </vt:lpstr>
      <vt:lpstr>   36 instal·lacions arreu de Barcelona </vt:lpstr>
      <vt:lpstr>  Gestió de Instal·lacions solars fotovoltaiques  Es gestionen un total de 36 instal·lacions arreu de Barcelona </vt:lpstr>
      <vt:lpstr>Diapositiva 64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</dc:title>
  <dc:creator>Agusti Ferre</dc:creator>
  <cp:lastModifiedBy>Miguel Angel Clavero</cp:lastModifiedBy>
  <cp:revision>281</cp:revision>
  <dcterms:created xsi:type="dcterms:W3CDTF">2010-02-19T10:44:48Z</dcterms:created>
  <dcterms:modified xsi:type="dcterms:W3CDTF">2010-03-04T10:23:51Z</dcterms:modified>
</cp:coreProperties>
</file>